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83" r:id="rId2"/>
    <p:sldId id="284"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5" r:id="rId29"/>
    <p:sldId id="286" r:id="rId30"/>
    <p:sldId id="287" r:id="rId31"/>
    <p:sldId id="288" r:id="rId32"/>
    <p:sldId id="289" r:id="rId33"/>
    <p:sldId id="290" r:id="rId34"/>
    <p:sldId id="291" r:id="rId35"/>
    <p:sldId id="292" r:id="rId36"/>
    <p:sldId id="282"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843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15" autoAdjust="0"/>
  </p:normalViewPr>
  <p:slideViewPr>
    <p:cSldViewPr snapToGrid="0">
      <p:cViewPr varScale="1">
        <p:scale>
          <a:sx n="78" d="100"/>
          <a:sy n="78" d="100"/>
        </p:scale>
        <p:origin x="850"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BCD549-88EF-47C9-B839-59AA0865B1AE}" type="datetimeFigureOut">
              <a:rPr lang="en-US" smtClean="0"/>
              <a:t>4/9/2022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9C7D76-C759-44D1-8BA3-30A13D926D3A}" type="slidenum">
              <a:rPr lang="en-US" smtClean="0"/>
              <a:t>‹#›</a:t>
            </a:fld>
            <a:endParaRPr lang="en-US"/>
          </a:p>
        </p:txBody>
      </p:sp>
    </p:spTree>
    <p:extLst>
      <p:ext uri="{BB962C8B-B14F-4D97-AF65-F5344CB8AC3E}">
        <p14:creationId xmlns:p14="http://schemas.microsoft.com/office/powerpoint/2010/main" val="3854057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79CA0FF-6BFF-4DE6-A4E3-0F92E8CBB8C4}" type="datetimeFigureOut">
              <a:rPr lang="en-US" smtClean="0"/>
              <a:t>4/9/2022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5A7E12-B5D8-4A9A-A7CC-62AC403F24E3}" type="slidenum">
              <a:rPr lang="en-US" smtClean="0"/>
              <a:t>‹#›</a:t>
            </a:fld>
            <a:endParaRPr lang="en-US"/>
          </a:p>
        </p:txBody>
      </p:sp>
    </p:spTree>
    <p:extLst>
      <p:ext uri="{BB962C8B-B14F-4D97-AF65-F5344CB8AC3E}">
        <p14:creationId xmlns:p14="http://schemas.microsoft.com/office/powerpoint/2010/main" val="1305581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9CA0FF-6BFF-4DE6-A4E3-0F92E8CBB8C4}" type="datetimeFigureOut">
              <a:rPr lang="en-US" smtClean="0"/>
              <a:t>4/9/2022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5A7E12-B5D8-4A9A-A7CC-62AC403F24E3}" type="slidenum">
              <a:rPr lang="en-US" smtClean="0"/>
              <a:t>‹#›</a:t>
            </a:fld>
            <a:endParaRPr lang="en-US"/>
          </a:p>
        </p:txBody>
      </p:sp>
    </p:spTree>
    <p:extLst>
      <p:ext uri="{BB962C8B-B14F-4D97-AF65-F5344CB8AC3E}">
        <p14:creationId xmlns:p14="http://schemas.microsoft.com/office/powerpoint/2010/main" val="349671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9CA0FF-6BFF-4DE6-A4E3-0F92E8CBB8C4}" type="datetimeFigureOut">
              <a:rPr lang="en-US" smtClean="0"/>
              <a:t>4/9/2022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5A7E12-B5D8-4A9A-A7CC-62AC403F24E3}" type="slidenum">
              <a:rPr lang="en-US" smtClean="0"/>
              <a:t>‹#›</a:t>
            </a:fld>
            <a:endParaRPr lang="en-US"/>
          </a:p>
        </p:txBody>
      </p:sp>
    </p:spTree>
    <p:extLst>
      <p:ext uri="{BB962C8B-B14F-4D97-AF65-F5344CB8AC3E}">
        <p14:creationId xmlns:p14="http://schemas.microsoft.com/office/powerpoint/2010/main" val="11440414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9CA0FF-6BFF-4DE6-A4E3-0F92E8CBB8C4}" type="datetimeFigureOut">
              <a:rPr lang="en-US" smtClean="0"/>
              <a:t>4/9/2022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5A7E12-B5D8-4A9A-A7CC-62AC403F24E3}" type="slidenum">
              <a:rPr lang="en-US" smtClean="0"/>
              <a:t>‹#›</a:t>
            </a:fld>
            <a:endParaRPr lang="en-US"/>
          </a:p>
        </p:txBody>
      </p:sp>
    </p:spTree>
    <p:extLst>
      <p:ext uri="{BB962C8B-B14F-4D97-AF65-F5344CB8AC3E}">
        <p14:creationId xmlns:p14="http://schemas.microsoft.com/office/powerpoint/2010/main" val="1603262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9CA0FF-6BFF-4DE6-A4E3-0F92E8CBB8C4}" type="datetimeFigureOut">
              <a:rPr lang="en-US" smtClean="0"/>
              <a:t>4/9/2022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5A7E12-B5D8-4A9A-A7CC-62AC403F24E3}" type="slidenum">
              <a:rPr lang="en-US" smtClean="0"/>
              <a:t>‹#›</a:t>
            </a:fld>
            <a:endParaRPr lang="en-US"/>
          </a:p>
        </p:txBody>
      </p:sp>
    </p:spTree>
    <p:extLst>
      <p:ext uri="{BB962C8B-B14F-4D97-AF65-F5344CB8AC3E}">
        <p14:creationId xmlns:p14="http://schemas.microsoft.com/office/powerpoint/2010/main" val="76448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9CA0FF-6BFF-4DE6-A4E3-0F92E8CBB8C4}" type="datetimeFigureOut">
              <a:rPr lang="en-US" smtClean="0"/>
              <a:t>4/9/2022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5A7E12-B5D8-4A9A-A7CC-62AC403F24E3}" type="slidenum">
              <a:rPr lang="en-US" smtClean="0"/>
              <a:t>‹#›</a:t>
            </a:fld>
            <a:endParaRPr lang="en-US"/>
          </a:p>
        </p:txBody>
      </p:sp>
    </p:spTree>
    <p:extLst>
      <p:ext uri="{BB962C8B-B14F-4D97-AF65-F5344CB8AC3E}">
        <p14:creationId xmlns:p14="http://schemas.microsoft.com/office/powerpoint/2010/main" val="3932007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9CA0FF-6BFF-4DE6-A4E3-0F92E8CBB8C4}" type="datetimeFigureOut">
              <a:rPr lang="en-US" smtClean="0"/>
              <a:t>4/9/2022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5A7E12-B5D8-4A9A-A7CC-62AC403F24E3}" type="slidenum">
              <a:rPr lang="en-US" smtClean="0"/>
              <a:t>‹#›</a:t>
            </a:fld>
            <a:endParaRPr lang="en-US"/>
          </a:p>
        </p:txBody>
      </p:sp>
    </p:spTree>
    <p:extLst>
      <p:ext uri="{BB962C8B-B14F-4D97-AF65-F5344CB8AC3E}">
        <p14:creationId xmlns:p14="http://schemas.microsoft.com/office/powerpoint/2010/main" val="2004832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9CA0FF-6BFF-4DE6-A4E3-0F92E8CBB8C4}" type="datetimeFigureOut">
              <a:rPr lang="en-US" smtClean="0"/>
              <a:t>4/9/2022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5A7E12-B5D8-4A9A-A7CC-62AC403F24E3}" type="slidenum">
              <a:rPr lang="en-US" smtClean="0"/>
              <a:t>‹#›</a:t>
            </a:fld>
            <a:endParaRPr lang="en-US"/>
          </a:p>
        </p:txBody>
      </p:sp>
    </p:spTree>
    <p:extLst>
      <p:ext uri="{BB962C8B-B14F-4D97-AF65-F5344CB8AC3E}">
        <p14:creationId xmlns:p14="http://schemas.microsoft.com/office/powerpoint/2010/main" val="156662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9CA0FF-6BFF-4DE6-A4E3-0F92E8CBB8C4}" type="datetimeFigureOut">
              <a:rPr lang="en-US" smtClean="0"/>
              <a:t>4/9/2022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5A7E12-B5D8-4A9A-A7CC-62AC403F24E3}" type="slidenum">
              <a:rPr lang="en-US" smtClean="0"/>
              <a:t>‹#›</a:t>
            </a:fld>
            <a:endParaRPr lang="en-US"/>
          </a:p>
        </p:txBody>
      </p:sp>
    </p:spTree>
    <p:extLst>
      <p:ext uri="{BB962C8B-B14F-4D97-AF65-F5344CB8AC3E}">
        <p14:creationId xmlns:p14="http://schemas.microsoft.com/office/powerpoint/2010/main" val="281193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79CA0FF-6BFF-4DE6-A4E3-0F92E8CBB8C4}" type="datetimeFigureOut">
              <a:rPr lang="en-US" smtClean="0"/>
              <a:t>4/9/2022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5A7E12-B5D8-4A9A-A7CC-62AC403F24E3}" type="slidenum">
              <a:rPr lang="en-US" smtClean="0"/>
              <a:t>‹#›</a:t>
            </a:fld>
            <a:endParaRPr lang="en-US"/>
          </a:p>
        </p:txBody>
      </p:sp>
    </p:spTree>
    <p:extLst>
      <p:ext uri="{BB962C8B-B14F-4D97-AF65-F5344CB8AC3E}">
        <p14:creationId xmlns:p14="http://schemas.microsoft.com/office/powerpoint/2010/main" val="2039624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79CA0FF-6BFF-4DE6-A4E3-0F92E8CBB8C4}" type="datetimeFigureOut">
              <a:rPr lang="en-US" smtClean="0"/>
              <a:t>4/9/2022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5A7E12-B5D8-4A9A-A7CC-62AC403F24E3}" type="slidenum">
              <a:rPr lang="en-US" smtClean="0"/>
              <a:t>‹#›</a:t>
            </a:fld>
            <a:endParaRPr lang="en-US"/>
          </a:p>
        </p:txBody>
      </p:sp>
    </p:spTree>
    <p:extLst>
      <p:ext uri="{BB962C8B-B14F-4D97-AF65-F5344CB8AC3E}">
        <p14:creationId xmlns:p14="http://schemas.microsoft.com/office/powerpoint/2010/main" val="3528169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9CA0FF-6BFF-4DE6-A4E3-0F92E8CBB8C4}" type="datetimeFigureOut">
              <a:rPr lang="en-US" smtClean="0"/>
              <a:t>4/9/2022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5A7E12-B5D8-4A9A-A7CC-62AC403F24E3}" type="slidenum">
              <a:rPr lang="en-US" smtClean="0"/>
              <a:t>‹#›</a:t>
            </a:fld>
            <a:endParaRPr lang="en-US"/>
          </a:p>
        </p:txBody>
      </p:sp>
    </p:spTree>
    <p:extLst>
      <p:ext uri="{BB962C8B-B14F-4D97-AF65-F5344CB8AC3E}">
        <p14:creationId xmlns:p14="http://schemas.microsoft.com/office/powerpoint/2010/main" val="2657347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microsoft.com/office/2007/relationships/hdphoto" Target="../media/hdphoto1.wdp"/></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p:nvPr/>
        </p:nvSpPr>
        <p:spPr>
          <a:xfrm>
            <a:off x="-8394" y="1524"/>
            <a:ext cx="5118886" cy="762000"/>
          </a:xfrm>
          <a:custGeom>
            <a:avLst/>
            <a:gdLst/>
            <a:ahLst/>
            <a:cxnLst/>
            <a:rect l="l" t="t" r="r" b="b"/>
            <a:pathLst>
              <a:path w="4410710" h="762000">
                <a:moveTo>
                  <a:pt x="0" y="762000"/>
                </a:moveTo>
                <a:lnTo>
                  <a:pt x="4410456" y="762000"/>
                </a:lnTo>
                <a:lnTo>
                  <a:pt x="4410456" y="0"/>
                </a:lnTo>
                <a:lnTo>
                  <a:pt x="0" y="0"/>
                </a:lnTo>
                <a:lnTo>
                  <a:pt x="0" y="762000"/>
                </a:lnTo>
                <a:close/>
              </a:path>
            </a:pathLst>
          </a:custGeom>
          <a:solidFill>
            <a:srgbClr val="FF0000"/>
          </a:solidFill>
        </p:spPr>
        <p:txBody>
          <a:bodyPr wrap="square" lIns="0" tIns="0" rIns="0" bIns="0" rtlCol="0"/>
          <a:lstStyle/>
          <a:p>
            <a:endParaRPr/>
          </a:p>
        </p:txBody>
      </p:sp>
      <p:sp>
        <p:nvSpPr>
          <p:cNvPr id="5" name="object 5"/>
          <p:cNvSpPr txBox="1"/>
          <p:nvPr/>
        </p:nvSpPr>
        <p:spPr>
          <a:xfrm>
            <a:off x="607285" y="63499"/>
            <a:ext cx="3506912" cy="494665"/>
          </a:xfrm>
          <a:prstGeom prst="rect">
            <a:avLst/>
          </a:prstGeom>
        </p:spPr>
        <p:txBody>
          <a:bodyPr vert="horz" wrap="square" lIns="0" tIns="12065" rIns="0" bIns="0" rtlCol="0">
            <a:spAutoFit/>
          </a:bodyPr>
          <a:lstStyle/>
          <a:p>
            <a:pPr algn="ctr">
              <a:lnSpc>
                <a:spcPts val="1850"/>
              </a:lnSpc>
              <a:spcBef>
                <a:spcPts val="95"/>
              </a:spcBef>
            </a:pPr>
            <a:r>
              <a:rPr sz="2000" spc="-5" dirty="0">
                <a:solidFill>
                  <a:srgbClr val="001F5F"/>
                </a:solidFill>
                <a:latin typeface="Britannic Bold"/>
                <a:cs typeface="Britannic Bold"/>
              </a:rPr>
              <a:t>University of</a:t>
            </a:r>
            <a:r>
              <a:rPr sz="2000" spc="-25" dirty="0">
                <a:solidFill>
                  <a:srgbClr val="001F5F"/>
                </a:solidFill>
                <a:latin typeface="Britannic Bold"/>
                <a:cs typeface="Britannic Bold"/>
              </a:rPr>
              <a:t> </a:t>
            </a:r>
            <a:r>
              <a:rPr sz="2000" spc="-5" dirty="0">
                <a:solidFill>
                  <a:srgbClr val="001F5F"/>
                </a:solidFill>
                <a:latin typeface="Britannic Bold"/>
                <a:cs typeface="Britannic Bold"/>
              </a:rPr>
              <a:t>Basrah</a:t>
            </a:r>
            <a:endParaRPr sz="2000" dirty="0">
              <a:latin typeface="Britannic Bold"/>
              <a:cs typeface="Britannic Bold"/>
            </a:endParaRPr>
          </a:p>
          <a:p>
            <a:pPr algn="ctr">
              <a:lnSpc>
                <a:spcPts val="1850"/>
              </a:lnSpc>
            </a:pPr>
            <a:r>
              <a:rPr sz="2000" spc="-5" dirty="0">
                <a:solidFill>
                  <a:srgbClr val="001F5F"/>
                </a:solidFill>
                <a:latin typeface="Britannic Bold"/>
                <a:cs typeface="Britannic Bold"/>
              </a:rPr>
              <a:t>Al-Zahraa </a:t>
            </a:r>
            <a:r>
              <a:rPr sz="2000" dirty="0">
                <a:solidFill>
                  <a:srgbClr val="001F5F"/>
                </a:solidFill>
                <a:latin typeface="Britannic Bold"/>
                <a:cs typeface="Britannic Bold"/>
              </a:rPr>
              <a:t>Medical</a:t>
            </a:r>
            <a:r>
              <a:rPr sz="2000" spc="-70" dirty="0">
                <a:solidFill>
                  <a:srgbClr val="001F5F"/>
                </a:solidFill>
                <a:latin typeface="Britannic Bold"/>
                <a:cs typeface="Britannic Bold"/>
              </a:rPr>
              <a:t> </a:t>
            </a:r>
            <a:r>
              <a:rPr sz="2000" spc="-5" dirty="0">
                <a:solidFill>
                  <a:srgbClr val="001F5F"/>
                </a:solidFill>
                <a:latin typeface="Britannic Bold"/>
                <a:cs typeface="Britannic Bold"/>
              </a:rPr>
              <a:t>College</a:t>
            </a:r>
            <a:endParaRPr sz="2000" dirty="0">
              <a:latin typeface="Britannic Bold"/>
              <a:cs typeface="Britannic Bold"/>
            </a:endParaRPr>
          </a:p>
        </p:txBody>
      </p:sp>
      <p:sp>
        <p:nvSpPr>
          <p:cNvPr id="6" name="object 6"/>
          <p:cNvSpPr/>
          <p:nvPr/>
        </p:nvSpPr>
        <p:spPr>
          <a:xfrm>
            <a:off x="5582623" y="39308"/>
            <a:ext cx="640508" cy="710657"/>
          </a:xfrm>
          <a:prstGeom prst="rect">
            <a:avLst/>
          </a:prstGeom>
          <a:blipFill>
            <a:blip r:embed="rId2" cstate="print"/>
            <a:stretch>
              <a:fillRect/>
            </a:stretch>
          </a:blipFill>
        </p:spPr>
        <p:txBody>
          <a:bodyPr wrap="square" lIns="0" tIns="0" rIns="0" bIns="0" rtlCol="0"/>
          <a:lstStyle/>
          <a:p>
            <a:endParaRPr/>
          </a:p>
        </p:txBody>
      </p:sp>
      <p:sp>
        <p:nvSpPr>
          <p:cNvPr id="7" name="object 7"/>
          <p:cNvSpPr/>
          <p:nvPr/>
        </p:nvSpPr>
        <p:spPr>
          <a:xfrm>
            <a:off x="6564826" y="0"/>
            <a:ext cx="5584016" cy="751840"/>
          </a:xfrm>
          <a:custGeom>
            <a:avLst/>
            <a:gdLst/>
            <a:ahLst/>
            <a:cxnLst/>
            <a:rect l="l" t="t" r="r" b="b"/>
            <a:pathLst>
              <a:path w="4791709" h="751840">
                <a:moveTo>
                  <a:pt x="0" y="751331"/>
                </a:moveTo>
                <a:lnTo>
                  <a:pt x="4791456" y="751331"/>
                </a:lnTo>
                <a:lnTo>
                  <a:pt x="4791456" y="0"/>
                </a:lnTo>
                <a:lnTo>
                  <a:pt x="0" y="0"/>
                </a:lnTo>
                <a:lnTo>
                  <a:pt x="0" y="751331"/>
                </a:lnTo>
                <a:close/>
              </a:path>
            </a:pathLst>
          </a:custGeom>
          <a:solidFill>
            <a:srgbClr val="FF0000"/>
          </a:solidFill>
        </p:spPr>
        <p:txBody>
          <a:bodyPr wrap="square" lIns="0" tIns="0" rIns="0" bIns="0" rtlCol="0"/>
          <a:lstStyle/>
          <a:p>
            <a:endParaRPr>
              <a:solidFill>
                <a:schemeClr val="accent2">
                  <a:lumMod val="50000"/>
                </a:schemeClr>
              </a:solidFill>
            </a:endParaRPr>
          </a:p>
        </p:txBody>
      </p:sp>
      <p:sp>
        <p:nvSpPr>
          <p:cNvPr id="8" name="object 8"/>
          <p:cNvSpPr txBox="1"/>
          <p:nvPr/>
        </p:nvSpPr>
        <p:spPr>
          <a:xfrm>
            <a:off x="7397409" y="124459"/>
            <a:ext cx="3636948" cy="498213"/>
          </a:xfrm>
          <a:prstGeom prst="rect">
            <a:avLst/>
          </a:prstGeom>
        </p:spPr>
        <p:txBody>
          <a:bodyPr vert="horz" wrap="square" lIns="0" tIns="36195" rIns="0" bIns="0" rtlCol="0">
            <a:spAutoFit/>
          </a:bodyPr>
          <a:lstStyle/>
          <a:p>
            <a:pPr marL="227329" marR="5080" indent="-215265" algn="ctr">
              <a:lnSpc>
                <a:spcPts val="1760"/>
              </a:lnSpc>
              <a:spcBef>
                <a:spcPts val="285"/>
              </a:spcBef>
            </a:pPr>
            <a:r>
              <a:rPr sz="2000" spc="-5" dirty="0">
                <a:solidFill>
                  <a:srgbClr val="001F5F"/>
                </a:solidFill>
                <a:latin typeface="Britannic Bold"/>
                <a:cs typeface="Britannic Bold"/>
              </a:rPr>
              <a:t>Ministry of </a:t>
            </a:r>
            <a:r>
              <a:rPr sz="2000" dirty="0">
                <a:solidFill>
                  <a:srgbClr val="001F5F"/>
                </a:solidFill>
                <a:latin typeface="Britannic Bold"/>
                <a:cs typeface="Britannic Bold"/>
              </a:rPr>
              <a:t>higher</a:t>
            </a:r>
            <a:r>
              <a:rPr sz="2000" spc="-55" dirty="0">
                <a:solidFill>
                  <a:srgbClr val="001F5F"/>
                </a:solidFill>
                <a:latin typeface="Britannic Bold"/>
                <a:cs typeface="Britannic Bold"/>
              </a:rPr>
              <a:t> </a:t>
            </a:r>
            <a:r>
              <a:rPr sz="2000" spc="-5" dirty="0">
                <a:solidFill>
                  <a:srgbClr val="001F5F"/>
                </a:solidFill>
                <a:latin typeface="Britannic Bold"/>
                <a:cs typeface="Britannic Bold"/>
              </a:rPr>
              <a:t>Education  </a:t>
            </a:r>
            <a:r>
              <a:rPr sz="2000" spc="-10" dirty="0">
                <a:solidFill>
                  <a:srgbClr val="001F5F"/>
                </a:solidFill>
                <a:latin typeface="Britannic Bold"/>
                <a:cs typeface="Britannic Bold"/>
              </a:rPr>
              <a:t>and </a:t>
            </a:r>
            <a:r>
              <a:rPr sz="2000" spc="-5" dirty="0">
                <a:solidFill>
                  <a:srgbClr val="001F5F"/>
                </a:solidFill>
                <a:latin typeface="Britannic Bold"/>
                <a:cs typeface="Britannic Bold"/>
              </a:rPr>
              <a:t>Scientific</a:t>
            </a:r>
            <a:r>
              <a:rPr sz="2000" spc="-15" dirty="0">
                <a:solidFill>
                  <a:srgbClr val="001F5F"/>
                </a:solidFill>
                <a:latin typeface="Britannic Bold"/>
                <a:cs typeface="Britannic Bold"/>
              </a:rPr>
              <a:t> </a:t>
            </a:r>
            <a:r>
              <a:rPr sz="2000" spc="-5" dirty="0">
                <a:solidFill>
                  <a:srgbClr val="001F5F"/>
                </a:solidFill>
                <a:latin typeface="Britannic Bold"/>
                <a:cs typeface="Britannic Bold"/>
              </a:rPr>
              <a:t>Research</a:t>
            </a:r>
            <a:endParaRPr sz="2000" dirty="0">
              <a:latin typeface="Britannic Bold"/>
              <a:cs typeface="Britannic Bold"/>
            </a:endParaRPr>
          </a:p>
        </p:txBody>
      </p:sp>
      <p:pic>
        <p:nvPicPr>
          <p:cNvPr id="9" name="Picture 8"/>
          <p:cNvPicPr>
            <a:picLocks noChangeAspect="1"/>
          </p:cNvPicPr>
          <p:nvPr/>
        </p:nvPicPr>
        <p:blipFill>
          <a:blip r:embed="rId3" cstate="print">
            <a:extLst>
              <a:ext uri="{BEBA8EAE-BF5A-486C-A8C5-ECC9F3942E4B}">
                <a14:imgProps xmlns:a14="http://schemas.microsoft.com/office/drawing/2010/main">
                  <a14:imgLayer r:embed="rId4">
                    <a14:imgEffect>
                      <a14:sharpenSoften amount="-80000"/>
                    </a14:imgEffect>
                  </a14:imgLayer>
                </a14:imgProps>
              </a:ext>
              <a:ext uri="{28A0092B-C50C-407E-A947-70E740481C1C}">
                <a14:useLocalDpi xmlns:a14="http://schemas.microsoft.com/office/drawing/2010/main" val="0"/>
              </a:ext>
            </a:extLst>
          </a:blip>
          <a:stretch>
            <a:fillRect/>
          </a:stretch>
        </p:blipFill>
        <p:spPr>
          <a:xfrm>
            <a:off x="10226987" y="4878776"/>
            <a:ext cx="1965013" cy="1976437"/>
          </a:xfrm>
          <a:prstGeom prst="rect">
            <a:avLst/>
          </a:prstGeom>
          <a:effectLst>
            <a:outerShdw blurRad="50800" dist="50800" dir="5400000" algn="ctr" rotWithShape="0">
              <a:schemeClr val="bg1">
                <a:alpha val="0"/>
              </a:schemeClr>
            </a:outerShdw>
          </a:effectLst>
        </p:spPr>
      </p:pic>
      <p:sp>
        <p:nvSpPr>
          <p:cNvPr id="10" name="object 4"/>
          <p:cNvSpPr/>
          <p:nvPr/>
        </p:nvSpPr>
        <p:spPr>
          <a:xfrm>
            <a:off x="2926080" y="6022848"/>
            <a:ext cx="6248400" cy="762000"/>
          </a:xfrm>
          <a:custGeom>
            <a:avLst/>
            <a:gdLst/>
            <a:ahLst/>
            <a:cxnLst/>
            <a:rect l="l" t="t" r="r" b="b"/>
            <a:pathLst>
              <a:path w="4410710" h="762000">
                <a:moveTo>
                  <a:pt x="0" y="762000"/>
                </a:moveTo>
                <a:lnTo>
                  <a:pt x="4410456" y="762000"/>
                </a:lnTo>
                <a:lnTo>
                  <a:pt x="4410456" y="0"/>
                </a:lnTo>
                <a:lnTo>
                  <a:pt x="0" y="0"/>
                </a:lnTo>
                <a:lnTo>
                  <a:pt x="0" y="762000"/>
                </a:lnTo>
                <a:close/>
              </a:path>
            </a:pathLst>
          </a:custGeom>
          <a:solidFill>
            <a:srgbClr val="FF0000"/>
          </a:solidFill>
        </p:spPr>
        <p:txBody>
          <a:bodyPr wrap="square" lIns="0" tIns="0" rIns="0" bIns="0" rtlCol="0"/>
          <a:lstStyle/>
          <a:p>
            <a:pPr algn="ctr"/>
            <a:r>
              <a:rPr lang="en-US" sz="2400" b="1" dirty="0">
                <a:solidFill>
                  <a:schemeClr val="bg1"/>
                </a:solidFill>
              </a:rPr>
              <a:t>GYNAECOLOGY 20th	</a:t>
            </a:r>
          </a:p>
          <a:p>
            <a:pPr algn="ctr"/>
            <a:r>
              <a:rPr lang="en-US" sz="2400" b="1" dirty="0">
                <a:solidFill>
                  <a:schemeClr val="bg1"/>
                </a:solidFill>
              </a:rPr>
              <a:t>EDITION by Ten Teachers</a:t>
            </a:r>
            <a:endParaRPr sz="2400" b="1" dirty="0">
              <a:solidFill>
                <a:schemeClr val="bg1"/>
              </a:solidFill>
            </a:endParaRPr>
          </a:p>
        </p:txBody>
      </p:sp>
      <p:sp>
        <p:nvSpPr>
          <p:cNvPr id="11" name="Rectangle 10"/>
          <p:cNvSpPr/>
          <p:nvPr/>
        </p:nvSpPr>
        <p:spPr>
          <a:xfrm>
            <a:off x="1594071" y="1883580"/>
            <a:ext cx="9258119" cy="2400657"/>
          </a:xfrm>
          <a:prstGeom prst="rect">
            <a:avLst/>
          </a:prstGeom>
        </p:spPr>
        <p:txBody>
          <a:bodyPr wrap="square">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lang="en-US" sz="2800" b="1" kern="0" dirty="0">
                <a:solidFill>
                  <a:srgbClr val="000000"/>
                </a:solidFill>
                <a:latin typeface="Times New Roman" pitchFamily="18" charset="0"/>
                <a:cs typeface="Times New Roman" pitchFamily="18" charset="0"/>
              </a:rPr>
              <a:t>REPRODUCTIVE BLOCK </a:t>
            </a:r>
            <a:endParaRPr kumimoji="0" lang="en-US" sz="2800" b="1" i="0" u="none" strike="noStrike" kern="0" cap="none" spc="0" normalizeH="0" baseline="0" noProof="0" dirty="0">
              <a:ln>
                <a:noFill/>
              </a:ln>
              <a:solidFill>
                <a:srgbClr val="000000"/>
              </a:solidFill>
              <a:effectLst/>
              <a:uLnTx/>
              <a:uFillTx/>
              <a:latin typeface="Times New Roman" pitchFamily="18" charset="0"/>
              <a:cs typeface="Times New Roman" pitchFamily="18" charset="0"/>
            </a:endParaRPr>
          </a:p>
          <a:p>
            <a:pPr lvl="0" fontAlgn="base">
              <a:spcBef>
                <a:spcPct val="0"/>
              </a:spcBef>
              <a:spcAft>
                <a:spcPct val="0"/>
              </a:spcAft>
              <a:defRPr/>
            </a:pPr>
            <a:r>
              <a:rPr lang="en-US" b="1" kern="0" dirty="0">
                <a:solidFill>
                  <a:srgbClr val="000000"/>
                </a:solidFill>
              </a:rPr>
              <a:t>     Lecture </a:t>
            </a:r>
          </a:p>
          <a:p>
            <a:pPr lvl="0" fontAlgn="base">
              <a:spcBef>
                <a:spcPct val="0"/>
              </a:spcBef>
              <a:spcAft>
                <a:spcPct val="0"/>
              </a:spcAft>
              <a:defRPr/>
            </a:pPr>
            <a:r>
              <a:rPr lang="en-US" b="1" kern="0" dirty="0">
                <a:solidFill>
                  <a:srgbClr val="000000"/>
                </a:solidFill>
              </a:rPr>
              <a:t>     Duration : 1 hour </a:t>
            </a:r>
          </a:p>
          <a:p>
            <a:pPr lvl="0" algn="ctr" fontAlgn="base">
              <a:spcBef>
                <a:spcPct val="0"/>
              </a:spcBef>
              <a:spcAft>
                <a:spcPct val="0"/>
              </a:spcAft>
              <a:defRPr/>
            </a:pPr>
            <a:r>
              <a:rPr lang="en-US" sz="3200" b="1" dirty="0"/>
              <a:t>BENIGN AND MALIGNANT DISEASES OF THE OVARY </a:t>
            </a:r>
          </a:p>
          <a:p>
            <a:pPr lvl="0" algn="ctr" fontAlgn="base">
              <a:spcBef>
                <a:spcPct val="0"/>
              </a:spcBef>
              <a:spcAft>
                <a:spcPct val="0"/>
              </a:spcAft>
              <a:defRPr/>
            </a:pPr>
            <a:r>
              <a:rPr lang="en-US" b="1" i="1" dirty="0">
                <a:solidFill>
                  <a:srgbClr val="FF0000"/>
                </a:solidFill>
                <a:latin typeface="Times New Roman" pitchFamily="18" charset="0"/>
                <a:cs typeface="Times New Roman" pitchFamily="18" charset="0"/>
              </a:rPr>
              <a:t>Presented by </a:t>
            </a:r>
          </a:p>
          <a:p>
            <a:pPr algn="ctr" fontAlgn="base">
              <a:spcBef>
                <a:spcPct val="0"/>
              </a:spcBef>
              <a:spcAft>
                <a:spcPct val="0"/>
              </a:spcAft>
              <a:defRPr/>
            </a:pPr>
            <a:r>
              <a:rPr lang="en-US" b="1" i="1" dirty="0" err="1">
                <a:solidFill>
                  <a:srgbClr val="FF0000"/>
                </a:solidFill>
                <a:latin typeface="Times New Roman" pitchFamily="18" charset="0"/>
                <a:cs typeface="Times New Roman" pitchFamily="18" charset="0"/>
              </a:rPr>
              <a:t>Dr.MARWA</a:t>
            </a:r>
            <a:r>
              <a:rPr lang="en-US" b="1" i="1" dirty="0">
                <a:solidFill>
                  <a:srgbClr val="FF0000"/>
                </a:solidFill>
                <a:latin typeface="Times New Roman" pitchFamily="18" charset="0"/>
                <a:cs typeface="Times New Roman" pitchFamily="18" charset="0"/>
              </a:rPr>
              <a:t> SADIQ MUSTAFA </a:t>
            </a:r>
            <a:endParaRPr lang="en-US" sz="1600" b="1" i="1" dirty="0">
              <a:solidFill>
                <a:srgbClr val="FF0000"/>
              </a:solidFill>
              <a:latin typeface="Times New Roman" pitchFamily="18" charset="0"/>
              <a:cs typeface="Times New Roman" pitchFamily="18" charset="0"/>
            </a:endParaRPr>
          </a:p>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b="1" i="0" u="none" strike="noStrike" kern="0" cap="none" spc="0" normalizeH="0" baseline="0" noProof="0" dirty="0">
              <a:ln>
                <a:noFill/>
              </a:ln>
              <a:solidFill>
                <a:srgbClr val="000000"/>
              </a:solidFill>
              <a:effectLst/>
              <a:uLnTx/>
              <a:uFillTx/>
            </a:endParaRPr>
          </a:p>
        </p:txBody>
      </p:sp>
      <p:sp>
        <p:nvSpPr>
          <p:cNvPr id="12" name="Rectangle 11"/>
          <p:cNvSpPr/>
          <p:nvPr/>
        </p:nvSpPr>
        <p:spPr>
          <a:xfrm>
            <a:off x="2349926" y="4000065"/>
            <a:ext cx="8086808" cy="1938992"/>
          </a:xfrm>
          <a:prstGeom prst="rect">
            <a:avLst/>
          </a:prstGeom>
        </p:spPr>
        <p:txBody>
          <a:bodyPr wrap="square">
            <a:spAutoFit/>
          </a:bodyPr>
          <a:lstStyle/>
          <a:p>
            <a:pPr algn="l" fontAlgn="base">
              <a:spcBef>
                <a:spcPct val="0"/>
              </a:spcBef>
              <a:spcAft>
                <a:spcPct val="0"/>
              </a:spcAft>
            </a:pPr>
            <a:r>
              <a:rPr lang="en-US" sz="2400" b="1" dirty="0">
                <a:solidFill>
                  <a:srgbClr val="000000"/>
                </a:solidFill>
                <a:cs typeface="+mj-cs"/>
              </a:rPr>
              <a:t>Block staff:</a:t>
            </a:r>
          </a:p>
          <a:p>
            <a:pPr fontAlgn="base">
              <a:spcBef>
                <a:spcPct val="0"/>
              </a:spcBef>
              <a:spcAft>
                <a:spcPct val="0"/>
              </a:spcAft>
            </a:pPr>
            <a:r>
              <a:rPr lang="en-US" sz="2400" dirty="0">
                <a:cs typeface="+mj-cs"/>
              </a:rPr>
              <a:t>Dr.Raya Muslim Al Hassan (module leader)          </a:t>
            </a:r>
          </a:p>
          <a:p>
            <a:pPr fontAlgn="base">
              <a:spcBef>
                <a:spcPct val="0"/>
              </a:spcBef>
              <a:spcAft>
                <a:spcPct val="0"/>
              </a:spcAft>
            </a:pPr>
            <a:r>
              <a:rPr lang="en-US" sz="2400" dirty="0" err="1">
                <a:solidFill>
                  <a:srgbClr val="FF0000"/>
                </a:solidFill>
              </a:rPr>
              <a:t>Dr.Marwa</a:t>
            </a:r>
            <a:r>
              <a:rPr lang="en-US" sz="2400" dirty="0">
                <a:solidFill>
                  <a:srgbClr val="FF0000"/>
                </a:solidFill>
              </a:rPr>
              <a:t> Sadiq  </a:t>
            </a:r>
            <a:r>
              <a:rPr lang="en-US" sz="2400" dirty="0">
                <a:solidFill>
                  <a:srgbClr val="FF0000"/>
                </a:solidFill>
                <a:cs typeface="+mj-cs"/>
              </a:rPr>
              <a:t>(coleader)                                             </a:t>
            </a:r>
          </a:p>
          <a:p>
            <a:pPr fontAlgn="base">
              <a:spcBef>
                <a:spcPct val="0"/>
              </a:spcBef>
              <a:spcAft>
                <a:spcPct val="0"/>
              </a:spcAft>
            </a:pPr>
            <a:r>
              <a:rPr lang="en-US" sz="2400" dirty="0">
                <a:solidFill>
                  <a:srgbClr val="000000"/>
                </a:solidFill>
              </a:rPr>
              <a:t>Dr. Abdul </a:t>
            </a:r>
            <a:r>
              <a:rPr lang="en-US" sz="2400" dirty="0" err="1">
                <a:solidFill>
                  <a:srgbClr val="000000"/>
                </a:solidFill>
              </a:rPr>
              <a:t>kareem</a:t>
            </a:r>
            <a:r>
              <a:rPr lang="en-US" sz="2400" dirty="0">
                <a:solidFill>
                  <a:srgbClr val="000000"/>
                </a:solidFill>
              </a:rPr>
              <a:t> Hussain </a:t>
            </a:r>
            <a:r>
              <a:rPr lang="en-US" sz="2400" dirty="0" err="1">
                <a:solidFill>
                  <a:srgbClr val="000000"/>
                </a:solidFill>
              </a:rPr>
              <a:t>Subber</a:t>
            </a:r>
            <a:r>
              <a:rPr lang="en-US" sz="2400" dirty="0">
                <a:solidFill>
                  <a:srgbClr val="000000"/>
                </a:solidFill>
              </a:rPr>
              <a:t> </a:t>
            </a:r>
          </a:p>
          <a:p>
            <a:pPr fontAlgn="base">
              <a:spcBef>
                <a:spcPct val="0"/>
              </a:spcBef>
              <a:spcAft>
                <a:spcPct val="0"/>
              </a:spcAft>
            </a:pPr>
            <a:r>
              <a:rPr lang="en-US" sz="2400" dirty="0" err="1">
                <a:solidFill>
                  <a:srgbClr val="000000"/>
                </a:solidFill>
              </a:rPr>
              <a:t>Dr.Alaa</a:t>
            </a:r>
            <a:r>
              <a:rPr lang="en-US" sz="2400" dirty="0">
                <a:solidFill>
                  <a:srgbClr val="000000"/>
                </a:solidFill>
              </a:rPr>
              <a:t> </a:t>
            </a:r>
            <a:r>
              <a:rPr lang="en-US" sz="2400" dirty="0" err="1">
                <a:solidFill>
                  <a:srgbClr val="000000"/>
                </a:solidFill>
              </a:rPr>
              <a:t>Hufdhi</a:t>
            </a:r>
            <a:endParaRPr lang="en-US" sz="2400" dirty="0">
              <a:solidFill>
                <a:srgbClr val="000000"/>
              </a:solidFill>
            </a:endParaRPr>
          </a:p>
        </p:txBody>
      </p:sp>
      <p:sp>
        <p:nvSpPr>
          <p:cNvPr id="13" name="Rectangle 12"/>
          <p:cNvSpPr/>
          <p:nvPr/>
        </p:nvSpPr>
        <p:spPr>
          <a:xfrm>
            <a:off x="2949173" y="858014"/>
            <a:ext cx="5907406" cy="954107"/>
          </a:xfrm>
          <a:prstGeom prst="rect">
            <a:avLst/>
          </a:prstGeom>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2800" b="1" i="0" u="none" strike="noStrike" kern="0" cap="none" spc="0" normalizeH="0" baseline="0" noProof="0" dirty="0">
                <a:ln>
                  <a:noFill/>
                </a:ln>
                <a:solidFill>
                  <a:srgbClr val="000000"/>
                </a:solidFill>
                <a:effectLst/>
                <a:uLnTx/>
                <a:uFillTx/>
              </a:rPr>
              <a:t>Academic year 2021-2022</a:t>
            </a:r>
          </a:p>
          <a:p>
            <a:pPr marL="0" marR="0" lvl="0" indent="0" algn="ctr" defTabSz="914400" rtl="0" eaLnBrk="1" fontAlgn="base" latinLnBrk="0" hangingPunct="1">
              <a:lnSpc>
                <a:spcPct val="100000"/>
              </a:lnSpc>
              <a:spcBef>
                <a:spcPct val="0"/>
              </a:spcBef>
              <a:spcAft>
                <a:spcPct val="0"/>
              </a:spcAft>
              <a:buClrTx/>
              <a:buSzTx/>
              <a:buFontTx/>
              <a:buNone/>
              <a:tabLst/>
              <a:defRPr/>
            </a:pPr>
            <a:r>
              <a:rPr lang="en-US" sz="2800" b="1" kern="0" dirty="0">
                <a:solidFill>
                  <a:srgbClr val="000000"/>
                </a:solidFill>
              </a:rPr>
              <a:t>5</a:t>
            </a:r>
            <a:r>
              <a:rPr lang="en-US" sz="2800" b="1" kern="0" baseline="30000" dirty="0">
                <a:solidFill>
                  <a:srgbClr val="000000"/>
                </a:solidFill>
              </a:rPr>
              <a:t>th</a:t>
            </a:r>
            <a:r>
              <a:rPr lang="en-US" sz="2800" b="1" kern="0" dirty="0">
                <a:solidFill>
                  <a:srgbClr val="000000"/>
                </a:solidFill>
              </a:rPr>
              <a:t> year </a:t>
            </a:r>
            <a:endParaRPr kumimoji="0" lang="en-US" sz="2800" b="1" i="0" u="none" strike="noStrike" kern="0" cap="none" spc="0" normalizeH="0" baseline="0" noProof="0" dirty="0">
              <a:ln>
                <a:noFill/>
              </a:ln>
              <a:solidFill>
                <a:srgbClr val="000000"/>
              </a:solidFill>
              <a:effectLst/>
              <a:uLnTx/>
              <a:uFillTx/>
            </a:endParaRPr>
          </a:p>
        </p:txBody>
      </p:sp>
    </p:spTree>
    <p:extLst>
      <p:ext uri="{BB962C8B-B14F-4D97-AF65-F5344CB8AC3E}">
        <p14:creationId xmlns:p14="http://schemas.microsoft.com/office/powerpoint/2010/main" val="34996479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CC2B9-B323-44FA-A08B-241159D74739}"/>
              </a:ext>
            </a:extLst>
          </p:cNvPr>
          <p:cNvSpPr>
            <a:spLocks noGrp="1"/>
          </p:cNvSpPr>
          <p:nvPr>
            <p:ph type="title"/>
          </p:nvPr>
        </p:nvSpPr>
        <p:spPr>
          <a:xfrm>
            <a:off x="-94861" y="0"/>
            <a:ext cx="10515600" cy="1325563"/>
          </a:xfrm>
        </p:spPr>
        <p:txBody>
          <a:bodyPr>
            <a:normAutofit fontScale="90000"/>
          </a:bodyPr>
          <a:lstStyle/>
          <a:p>
            <a:r>
              <a:rPr lang="en-US" sz="3200" dirty="0">
                <a:solidFill>
                  <a:srgbClr val="FF0000"/>
                </a:solidFill>
                <a:latin typeface="+mn-lt"/>
              </a:rPr>
              <a:t>LO 4</a:t>
            </a:r>
            <a:br>
              <a:rPr lang="en-US" sz="3200" dirty="0">
                <a:solidFill>
                  <a:srgbClr val="FF0000"/>
                </a:solidFill>
                <a:latin typeface="+mn-lt"/>
              </a:rPr>
            </a:br>
            <a:r>
              <a:rPr lang="en-US" sz="3200" dirty="0">
                <a:solidFill>
                  <a:srgbClr val="FF0000"/>
                </a:solidFill>
                <a:latin typeface="+mn-lt"/>
              </a:rPr>
              <a:t>Germ cell </a:t>
            </a:r>
            <a:r>
              <a:rPr lang="en-US" sz="3200" dirty="0" err="1">
                <a:solidFill>
                  <a:srgbClr val="FF0000"/>
                </a:solidFill>
                <a:latin typeface="+mn-lt"/>
              </a:rPr>
              <a:t>tumours</a:t>
            </a:r>
            <a:br>
              <a:rPr lang="en-US" sz="3200" dirty="0">
                <a:solidFill>
                  <a:srgbClr val="FF0000"/>
                </a:solidFill>
                <a:latin typeface="+mn-lt"/>
              </a:rPr>
            </a:br>
            <a:endParaRPr lang="ar-IQ" sz="3200" dirty="0">
              <a:solidFill>
                <a:srgbClr val="FF0000"/>
              </a:solidFill>
              <a:latin typeface="+mn-lt"/>
            </a:endParaRPr>
          </a:p>
        </p:txBody>
      </p:sp>
      <p:sp>
        <p:nvSpPr>
          <p:cNvPr id="3" name="Content Placeholder 2">
            <a:extLst>
              <a:ext uri="{FF2B5EF4-FFF2-40B4-BE49-F238E27FC236}">
                <a16:creationId xmlns:a16="http://schemas.microsoft.com/office/drawing/2014/main" id="{BD5502B7-52FE-4D20-AA91-156212DC4D18}"/>
              </a:ext>
            </a:extLst>
          </p:cNvPr>
          <p:cNvSpPr>
            <a:spLocks noGrp="1"/>
          </p:cNvSpPr>
          <p:nvPr>
            <p:ph idx="1"/>
          </p:nvPr>
        </p:nvSpPr>
        <p:spPr>
          <a:xfrm>
            <a:off x="0" y="1325562"/>
            <a:ext cx="12192000" cy="5289841"/>
          </a:xfrm>
        </p:spPr>
        <p:txBody>
          <a:bodyPr>
            <a:normAutofit/>
          </a:bodyPr>
          <a:lstStyle/>
          <a:p>
            <a:pPr algn="just"/>
            <a:r>
              <a:rPr lang="en-US" b="1" dirty="0"/>
              <a:t>These are the most common ovarian </a:t>
            </a:r>
            <a:r>
              <a:rPr lang="en-US" b="1" dirty="0" err="1"/>
              <a:t>tumours</a:t>
            </a:r>
            <a:r>
              <a:rPr lang="en-US" b="1" dirty="0"/>
              <a:t> in young women aged 20–40 years</a:t>
            </a:r>
          </a:p>
          <a:p>
            <a:pPr algn="just"/>
            <a:r>
              <a:rPr lang="en-US" b="1" dirty="0"/>
              <a:t>The most common form of benign germ cell </a:t>
            </a:r>
            <a:r>
              <a:rPr lang="en-US" b="1" dirty="0" err="1"/>
              <a:t>tumour</a:t>
            </a:r>
            <a:r>
              <a:rPr lang="en-US" b="1" dirty="0"/>
              <a:t> is the mature dermoid cyst (cystic teratoma), which contains fully differentiated tissue types derived from all three embryonic germ cell layers (mesenchymal, epithelial and stroma). Hair, teeth, fat, skin, muscle, cartilage, bone and endocrine tissue are frequently present</a:t>
            </a:r>
          </a:p>
          <a:p>
            <a:pPr algn="just"/>
            <a:r>
              <a:rPr lang="en-US" b="1" dirty="0"/>
              <a:t>Surgery is especially indicated if the dermoid cyst is symptomatic, is more than 5 cm in diameter or is enlarging. Cystectomy will prevent ovarian torsion and provide tissue for histological analysis.</a:t>
            </a:r>
            <a:endParaRPr lang="ar-IQ" b="1" dirty="0"/>
          </a:p>
        </p:txBody>
      </p:sp>
    </p:spTree>
    <p:extLst>
      <p:ext uri="{BB962C8B-B14F-4D97-AF65-F5344CB8AC3E}">
        <p14:creationId xmlns:p14="http://schemas.microsoft.com/office/powerpoint/2010/main" val="25151711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3DF6B-78E5-4956-B17D-9EE83916F9FF}"/>
              </a:ext>
            </a:extLst>
          </p:cNvPr>
          <p:cNvSpPr>
            <a:spLocks noGrp="1"/>
          </p:cNvSpPr>
          <p:nvPr>
            <p:ph type="title"/>
          </p:nvPr>
        </p:nvSpPr>
        <p:spPr>
          <a:xfrm>
            <a:off x="-76200" y="85207"/>
            <a:ext cx="10515600" cy="1325563"/>
          </a:xfrm>
        </p:spPr>
        <p:txBody>
          <a:bodyPr>
            <a:normAutofit/>
          </a:bodyPr>
          <a:lstStyle/>
          <a:p>
            <a:r>
              <a:rPr lang="en-US" sz="3200" dirty="0">
                <a:solidFill>
                  <a:srgbClr val="FF0000"/>
                </a:solidFill>
                <a:latin typeface="+mn-lt"/>
              </a:rPr>
              <a:t>Epithelial </a:t>
            </a:r>
            <a:r>
              <a:rPr lang="en-US" sz="3200" dirty="0" err="1">
                <a:solidFill>
                  <a:srgbClr val="FF0000"/>
                </a:solidFill>
                <a:latin typeface="+mn-lt"/>
              </a:rPr>
              <a:t>tumours</a:t>
            </a:r>
            <a:br>
              <a:rPr lang="en-US" sz="3200" dirty="0">
                <a:solidFill>
                  <a:srgbClr val="FF0000"/>
                </a:solidFill>
              </a:rPr>
            </a:br>
            <a:endParaRPr lang="ar-IQ" sz="3200" dirty="0">
              <a:solidFill>
                <a:srgbClr val="FF0000"/>
              </a:solidFill>
            </a:endParaRPr>
          </a:p>
        </p:txBody>
      </p:sp>
      <p:sp>
        <p:nvSpPr>
          <p:cNvPr id="3" name="Content Placeholder 2">
            <a:extLst>
              <a:ext uri="{FF2B5EF4-FFF2-40B4-BE49-F238E27FC236}">
                <a16:creationId xmlns:a16="http://schemas.microsoft.com/office/drawing/2014/main" id="{0253C757-4FBD-499B-855D-A31D1C132DD7}"/>
              </a:ext>
            </a:extLst>
          </p:cNvPr>
          <p:cNvSpPr>
            <a:spLocks noGrp="1"/>
          </p:cNvSpPr>
          <p:nvPr>
            <p:ph idx="1"/>
          </p:nvPr>
        </p:nvSpPr>
        <p:spPr>
          <a:xfrm>
            <a:off x="0" y="1250302"/>
            <a:ext cx="12192000" cy="5522491"/>
          </a:xfrm>
        </p:spPr>
        <p:txBody>
          <a:bodyPr/>
          <a:lstStyle/>
          <a:p>
            <a:pPr algn="just"/>
            <a:r>
              <a:rPr lang="en-US" b="1" dirty="0"/>
              <a:t>Benign epithelial </a:t>
            </a:r>
            <a:r>
              <a:rPr lang="en-US" b="1" dirty="0" err="1"/>
              <a:t>tumours</a:t>
            </a:r>
            <a:r>
              <a:rPr lang="en-US" b="1" dirty="0"/>
              <a:t> increase in frequency with age and are most common in perimenopausal women. The most common epithelial </a:t>
            </a:r>
            <a:r>
              <a:rPr lang="en-US" b="1" dirty="0" err="1"/>
              <a:t>tumours</a:t>
            </a:r>
            <a:r>
              <a:rPr lang="en-US" b="1" dirty="0"/>
              <a:t> are serous cystadenomas, accounting for 20–30% of benign </a:t>
            </a:r>
            <a:r>
              <a:rPr lang="en-US" b="1" dirty="0" err="1"/>
              <a:t>tumours</a:t>
            </a:r>
            <a:r>
              <a:rPr lang="en-US" b="1" dirty="0"/>
              <a:t> in women under 40. Serous cystadenomas are typically unilocular and unilateral, whereas mucinous cystadenomas are large multiloculated cysts that are bilateral in 10% of cases</a:t>
            </a:r>
            <a:endParaRPr lang="ar-IQ" b="1" dirty="0"/>
          </a:p>
        </p:txBody>
      </p:sp>
    </p:spTree>
    <p:extLst>
      <p:ext uri="{BB962C8B-B14F-4D97-AF65-F5344CB8AC3E}">
        <p14:creationId xmlns:p14="http://schemas.microsoft.com/office/powerpoint/2010/main" val="21894489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6A40B-9CF0-42F8-91D6-FCFC70D3B154}"/>
              </a:ext>
            </a:extLst>
          </p:cNvPr>
          <p:cNvSpPr>
            <a:spLocks noGrp="1"/>
          </p:cNvSpPr>
          <p:nvPr>
            <p:ph type="title"/>
          </p:nvPr>
        </p:nvSpPr>
        <p:spPr/>
        <p:txBody>
          <a:bodyPr>
            <a:normAutofit/>
          </a:bodyPr>
          <a:lstStyle/>
          <a:p>
            <a:pPr algn="ctr"/>
            <a:r>
              <a:rPr lang="en-US" sz="4000" dirty="0">
                <a:solidFill>
                  <a:srgbClr val="FF0000"/>
                </a:solidFill>
              </a:rPr>
              <a:t>Torsion of a dermoid cyst at laparotomy</a:t>
            </a:r>
            <a:endParaRPr lang="ar-IQ" sz="4000" dirty="0">
              <a:solidFill>
                <a:srgbClr val="FF0000"/>
              </a:solidFill>
            </a:endParaRPr>
          </a:p>
        </p:txBody>
      </p:sp>
      <p:pic>
        <p:nvPicPr>
          <p:cNvPr id="5" name="Picture 4" descr="A picture containing indoor, baby&#10;&#10;Description automatically generated">
            <a:extLst>
              <a:ext uri="{FF2B5EF4-FFF2-40B4-BE49-F238E27FC236}">
                <a16:creationId xmlns:a16="http://schemas.microsoft.com/office/drawing/2014/main" id="{9D8FA5BC-F048-49C5-939C-5B005D265D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38425" y="1690687"/>
            <a:ext cx="6976071" cy="4678463"/>
          </a:xfrm>
          <a:prstGeom prst="round2DiagRect">
            <a:avLst>
              <a:gd name="adj1" fmla="val 16667"/>
              <a:gd name="adj2" fmla="val 0"/>
            </a:avLst>
          </a:prstGeom>
          <a:ln w="88900" cap="sq">
            <a:solidFill>
              <a:srgbClr val="FF0000"/>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16367025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D932E3-7F4A-483B-A8ED-52E4D6FF070D}"/>
              </a:ext>
            </a:extLst>
          </p:cNvPr>
          <p:cNvSpPr>
            <a:spLocks noGrp="1"/>
          </p:cNvSpPr>
          <p:nvPr>
            <p:ph idx="1"/>
          </p:nvPr>
        </p:nvSpPr>
        <p:spPr>
          <a:xfrm>
            <a:off x="0" y="867746"/>
            <a:ext cx="12192000" cy="5654351"/>
          </a:xfrm>
        </p:spPr>
        <p:txBody>
          <a:bodyPr>
            <a:normAutofit/>
          </a:bodyPr>
          <a:lstStyle/>
          <a:p>
            <a:pPr algn="just"/>
            <a:r>
              <a:rPr lang="en-US" b="1" u="sng" dirty="0">
                <a:solidFill>
                  <a:srgbClr val="FF0000"/>
                </a:solidFill>
              </a:rPr>
              <a:t>Ovarian fibromas </a:t>
            </a:r>
            <a:r>
              <a:rPr lang="en-US" b="1" dirty="0"/>
              <a:t>are the most common sex cord stromal tumors. They are solid ovarian tumors composed of stromal cells. They present in older women, often with torsion due to the heaviness of the ovary. Occasionally, patients may present with </a:t>
            </a:r>
            <a:r>
              <a:rPr lang="en-US" b="1" dirty="0" err="1"/>
              <a:t>Meig</a:t>
            </a:r>
            <a:r>
              <a:rPr lang="en-US" b="1" dirty="0"/>
              <a:t> syndrome (pleural effusion, ascites and ovarian fibroma). Following removal of the ovarian fibroma, the pleural effusion will usually resolve</a:t>
            </a:r>
          </a:p>
          <a:p>
            <a:pPr algn="just"/>
            <a:r>
              <a:rPr lang="en-US" b="1" u="sng" dirty="0">
                <a:solidFill>
                  <a:srgbClr val="FF0000"/>
                </a:solidFill>
              </a:rPr>
              <a:t>Thecomas</a:t>
            </a:r>
            <a:r>
              <a:rPr lang="en-US" b="1" dirty="0"/>
              <a:t> are benign </a:t>
            </a:r>
            <a:r>
              <a:rPr lang="en-US" b="1" dirty="0" err="1"/>
              <a:t>oestrogen</a:t>
            </a:r>
            <a:r>
              <a:rPr lang="en-US" b="1" dirty="0"/>
              <a:t>-secreting tumors. They often present after the menopause with manifestations of excess estrogen production, usually postmenopausal bleeding. Although benign, they may induce an endometrial carcinoma</a:t>
            </a:r>
            <a:endParaRPr lang="ar-IQ" b="1" dirty="0"/>
          </a:p>
        </p:txBody>
      </p:sp>
    </p:spTree>
    <p:extLst>
      <p:ext uri="{BB962C8B-B14F-4D97-AF65-F5344CB8AC3E}">
        <p14:creationId xmlns:p14="http://schemas.microsoft.com/office/powerpoint/2010/main" val="27530634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1D7F3E-B926-40AE-ADDD-A077286E963A}"/>
              </a:ext>
            </a:extLst>
          </p:cNvPr>
          <p:cNvSpPr>
            <a:spLocks noGrp="1"/>
          </p:cNvSpPr>
          <p:nvPr>
            <p:ph type="title"/>
          </p:nvPr>
        </p:nvSpPr>
        <p:spPr>
          <a:xfrm>
            <a:off x="-75196" y="0"/>
            <a:ext cx="10515600" cy="1325563"/>
          </a:xfrm>
        </p:spPr>
        <p:txBody>
          <a:bodyPr>
            <a:normAutofit fontScale="90000"/>
          </a:bodyPr>
          <a:lstStyle/>
          <a:p>
            <a:r>
              <a:rPr lang="en-US" sz="3200" dirty="0">
                <a:solidFill>
                  <a:srgbClr val="FF0000"/>
                </a:solidFill>
                <a:latin typeface="+mn-lt"/>
              </a:rPr>
              <a:t>LO 5</a:t>
            </a:r>
            <a:br>
              <a:rPr lang="en-US" sz="3200" dirty="0">
                <a:solidFill>
                  <a:srgbClr val="FF0000"/>
                </a:solidFill>
                <a:latin typeface="+mn-lt"/>
              </a:rPr>
            </a:br>
            <a:r>
              <a:rPr lang="en-US" sz="3200" dirty="0">
                <a:solidFill>
                  <a:srgbClr val="FF0000"/>
                </a:solidFill>
                <a:latin typeface="+mn-lt"/>
              </a:rPr>
              <a:t>Ovarian cancers</a:t>
            </a:r>
            <a:br>
              <a:rPr lang="en-US" sz="3200" dirty="0">
                <a:solidFill>
                  <a:srgbClr val="FF0000"/>
                </a:solidFill>
                <a:latin typeface="+mn-lt"/>
              </a:rPr>
            </a:br>
            <a:endParaRPr lang="ar-IQ" sz="3200" dirty="0">
              <a:solidFill>
                <a:srgbClr val="FF0000"/>
              </a:solidFill>
              <a:latin typeface="+mn-lt"/>
            </a:endParaRPr>
          </a:p>
        </p:txBody>
      </p:sp>
      <p:sp>
        <p:nvSpPr>
          <p:cNvPr id="3" name="Content Placeholder 2">
            <a:extLst>
              <a:ext uri="{FF2B5EF4-FFF2-40B4-BE49-F238E27FC236}">
                <a16:creationId xmlns:a16="http://schemas.microsoft.com/office/drawing/2014/main" id="{C36A74F3-5954-4FE7-A770-F65FBE4F3EF2}"/>
              </a:ext>
            </a:extLst>
          </p:cNvPr>
          <p:cNvSpPr>
            <a:spLocks noGrp="1"/>
          </p:cNvSpPr>
          <p:nvPr>
            <p:ph idx="1"/>
          </p:nvPr>
        </p:nvSpPr>
        <p:spPr>
          <a:xfrm>
            <a:off x="0" y="970384"/>
            <a:ext cx="12192000" cy="5673012"/>
          </a:xfrm>
        </p:spPr>
        <p:txBody>
          <a:bodyPr>
            <a:normAutofit/>
          </a:bodyPr>
          <a:lstStyle/>
          <a:p>
            <a:pPr marL="0" indent="0" algn="just">
              <a:buNone/>
            </a:pPr>
            <a:r>
              <a:rPr lang="en-US" b="1" u="sng" dirty="0">
                <a:solidFill>
                  <a:srgbClr val="FF0000"/>
                </a:solidFill>
              </a:rPr>
              <a:t>Incidence : </a:t>
            </a:r>
          </a:p>
          <a:p>
            <a:pPr marL="0" indent="0" algn="just">
              <a:buNone/>
            </a:pPr>
            <a:endParaRPr lang="en-US" b="1" dirty="0"/>
          </a:p>
          <a:p>
            <a:pPr algn="just"/>
            <a:r>
              <a:rPr lang="en-US" b="1" dirty="0"/>
              <a:t>Ovarian cancer is the second most common </a:t>
            </a:r>
            <a:r>
              <a:rPr lang="en-US" b="1" dirty="0" err="1"/>
              <a:t>gynaecological</a:t>
            </a:r>
            <a:r>
              <a:rPr lang="en-US" b="1" dirty="0"/>
              <a:t> malignancy and the major cause of death from </a:t>
            </a:r>
            <a:r>
              <a:rPr lang="en-US" b="1" dirty="0" err="1"/>
              <a:t>gynaecological</a:t>
            </a:r>
            <a:r>
              <a:rPr lang="en-US" b="1" dirty="0"/>
              <a:t> cancer in the UK</a:t>
            </a:r>
          </a:p>
          <a:p>
            <a:pPr algn="just"/>
            <a:r>
              <a:rPr lang="en-US" b="1" dirty="0"/>
              <a:t>The lifetime risk of developing ovarian cancer in the general population is 1.4% (1 in 70), and the mean age of presentation is 64 years, hereditary cancer present early, with a mean age at diagnosis of 54 years.</a:t>
            </a:r>
          </a:p>
          <a:p>
            <a:pPr algn="just"/>
            <a:r>
              <a:rPr lang="en-US" b="1" dirty="0"/>
              <a:t>When detected in its early stages, ovarian cancer has an excellent prognosis. The dismal overall survival rates from ovarian cancer reflect the advanced stage at which most women present.</a:t>
            </a:r>
            <a:endParaRPr lang="ar-IQ" b="1" dirty="0"/>
          </a:p>
        </p:txBody>
      </p:sp>
    </p:spTree>
    <p:extLst>
      <p:ext uri="{BB962C8B-B14F-4D97-AF65-F5344CB8AC3E}">
        <p14:creationId xmlns:p14="http://schemas.microsoft.com/office/powerpoint/2010/main" val="41654880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DABB1-F3B8-4423-8DBA-C9BBE44304AE}"/>
              </a:ext>
            </a:extLst>
          </p:cNvPr>
          <p:cNvSpPr>
            <a:spLocks noGrp="1"/>
          </p:cNvSpPr>
          <p:nvPr>
            <p:ph type="title"/>
          </p:nvPr>
        </p:nvSpPr>
        <p:spPr>
          <a:xfrm>
            <a:off x="-66870" y="-148058"/>
            <a:ext cx="10515600" cy="1325563"/>
          </a:xfrm>
        </p:spPr>
        <p:txBody>
          <a:bodyPr>
            <a:normAutofit/>
          </a:bodyPr>
          <a:lstStyle/>
          <a:p>
            <a:r>
              <a:rPr lang="en-US" sz="3200" dirty="0">
                <a:solidFill>
                  <a:srgbClr val="FF0000"/>
                </a:solidFill>
                <a:latin typeface="+mn-lt"/>
              </a:rPr>
              <a:t>Classification of ovarian cancer</a:t>
            </a:r>
            <a:endParaRPr lang="ar-IQ" sz="3200" dirty="0">
              <a:solidFill>
                <a:srgbClr val="FF0000"/>
              </a:solidFill>
              <a:latin typeface="+mn-lt"/>
            </a:endParaRPr>
          </a:p>
        </p:txBody>
      </p:sp>
      <p:pic>
        <p:nvPicPr>
          <p:cNvPr id="5" name="Picture 4" descr="Table&#10;&#10;Description automatically generated">
            <a:extLst>
              <a:ext uri="{FF2B5EF4-FFF2-40B4-BE49-F238E27FC236}">
                <a16:creationId xmlns:a16="http://schemas.microsoft.com/office/drawing/2014/main" id="{5877CE6A-66A7-4B13-A53E-D131D0FFB3F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43270" y="1177505"/>
            <a:ext cx="7769134" cy="5076761"/>
          </a:xfrm>
          <a:prstGeom prst="round2DiagRect">
            <a:avLst>
              <a:gd name="adj1" fmla="val 16667"/>
              <a:gd name="adj2" fmla="val 0"/>
            </a:avLst>
          </a:prstGeom>
          <a:ln w="88900" cap="sq">
            <a:solidFill>
              <a:srgbClr val="FF0000"/>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15149124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250C68-2346-47E2-85C0-9D4DD3DC0D4D}"/>
              </a:ext>
            </a:extLst>
          </p:cNvPr>
          <p:cNvSpPr>
            <a:spLocks noGrp="1"/>
          </p:cNvSpPr>
          <p:nvPr>
            <p:ph type="title"/>
          </p:nvPr>
        </p:nvSpPr>
        <p:spPr>
          <a:xfrm>
            <a:off x="-76200" y="18255"/>
            <a:ext cx="10515600" cy="1325563"/>
          </a:xfrm>
        </p:spPr>
        <p:txBody>
          <a:bodyPr>
            <a:normAutofit/>
          </a:bodyPr>
          <a:lstStyle/>
          <a:p>
            <a:r>
              <a:rPr lang="en-US" sz="3200" dirty="0">
                <a:solidFill>
                  <a:srgbClr val="FF0000"/>
                </a:solidFill>
                <a:latin typeface="+mn-lt"/>
              </a:rPr>
              <a:t>Epithelial </a:t>
            </a:r>
            <a:r>
              <a:rPr lang="en-US" sz="3200" dirty="0" err="1">
                <a:solidFill>
                  <a:srgbClr val="FF0000"/>
                </a:solidFill>
                <a:latin typeface="+mn-lt"/>
              </a:rPr>
              <a:t>tumours</a:t>
            </a:r>
            <a:br>
              <a:rPr lang="en-US" sz="3200" dirty="0">
                <a:solidFill>
                  <a:srgbClr val="FF0000"/>
                </a:solidFill>
                <a:latin typeface="+mn-lt"/>
              </a:rPr>
            </a:br>
            <a:endParaRPr lang="ar-IQ" sz="3200" dirty="0">
              <a:solidFill>
                <a:srgbClr val="FF0000"/>
              </a:solidFill>
              <a:latin typeface="+mn-lt"/>
            </a:endParaRPr>
          </a:p>
        </p:txBody>
      </p:sp>
      <p:sp>
        <p:nvSpPr>
          <p:cNvPr id="3" name="Content Placeholder 2">
            <a:extLst>
              <a:ext uri="{FF2B5EF4-FFF2-40B4-BE49-F238E27FC236}">
                <a16:creationId xmlns:a16="http://schemas.microsoft.com/office/drawing/2014/main" id="{ED65A912-3AD2-4189-9467-764B796053B9}"/>
              </a:ext>
            </a:extLst>
          </p:cNvPr>
          <p:cNvSpPr>
            <a:spLocks noGrp="1"/>
          </p:cNvSpPr>
          <p:nvPr>
            <p:ph idx="1"/>
          </p:nvPr>
        </p:nvSpPr>
        <p:spPr>
          <a:xfrm>
            <a:off x="0" y="1091682"/>
            <a:ext cx="12192000" cy="5402424"/>
          </a:xfrm>
        </p:spPr>
        <p:txBody>
          <a:bodyPr>
            <a:normAutofit lnSpcReduction="10000"/>
          </a:bodyPr>
          <a:lstStyle/>
          <a:p>
            <a:pPr algn="just"/>
            <a:r>
              <a:rPr lang="en-US" b="1" dirty="0"/>
              <a:t>Epithelial </a:t>
            </a:r>
            <a:r>
              <a:rPr lang="en-US" b="1" dirty="0" err="1"/>
              <a:t>tumours</a:t>
            </a:r>
            <a:r>
              <a:rPr lang="en-US" b="1" dirty="0"/>
              <a:t> of the ovary can be benign, malignant or borderline. Approximately 10% of epithelial </a:t>
            </a:r>
            <a:r>
              <a:rPr lang="en-US" b="1" dirty="0" err="1"/>
              <a:t>tumours</a:t>
            </a:r>
            <a:r>
              <a:rPr lang="en-US" b="1" dirty="0"/>
              <a:t> are classified as borderline ovarian </a:t>
            </a:r>
            <a:r>
              <a:rPr lang="en-US" b="1" dirty="0" err="1"/>
              <a:t>tumours</a:t>
            </a:r>
            <a:r>
              <a:rPr lang="en-US" b="1" dirty="0"/>
              <a:t> (BOTs). These </a:t>
            </a:r>
            <a:r>
              <a:rPr lang="en-US" b="1" dirty="0" err="1"/>
              <a:t>tumours</a:t>
            </a:r>
            <a:r>
              <a:rPr lang="en-US" b="1" dirty="0"/>
              <a:t> are well differentiated, with some features of malignancy (nuclear pleomorphism, cellular atypia) but do not invade the basement membrane.</a:t>
            </a:r>
          </a:p>
          <a:p>
            <a:pPr algn="just"/>
            <a:r>
              <a:rPr lang="en-US" b="1" dirty="0"/>
              <a:t>The majority of BOTs are serous </a:t>
            </a:r>
            <a:r>
              <a:rPr lang="en-US" b="1" dirty="0" err="1"/>
              <a:t>tumours</a:t>
            </a:r>
            <a:r>
              <a:rPr lang="en-US" b="1" dirty="0"/>
              <a:t>. Mucinous BOTs may actually arise from appendiceal carcinomas of low malignant potential and can be associated with pseudomyxoma </a:t>
            </a:r>
            <a:r>
              <a:rPr lang="en-US" b="1" dirty="0" err="1"/>
              <a:t>peritoneii</a:t>
            </a:r>
            <a:r>
              <a:rPr lang="en-US" b="1" dirty="0"/>
              <a:t>.</a:t>
            </a:r>
          </a:p>
          <a:p>
            <a:pPr algn="just"/>
            <a:r>
              <a:rPr lang="en-US" b="1" dirty="0"/>
              <a:t>High-grade serous carcinomas account for around 75% of all epithelial ovarian cancers; mucinous and endometrioid </a:t>
            </a:r>
            <a:r>
              <a:rPr lang="en-US" b="1" dirty="0" err="1"/>
              <a:t>tumours</a:t>
            </a:r>
            <a:r>
              <a:rPr lang="en-US" b="1" dirty="0"/>
              <a:t> are less common, accounting for 10%, followed by clear cell carcinomas</a:t>
            </a:r>
          </a:p>
          <a:p>
            <a:pPr algn="just"/>
            <a:r>
              <a:rPr lang="en-US" b="1" dirty="0"/>
              <a:t>High grade serous </a:t>
            </a:r>
            <a:r>
              <a:rPr lang="en-US" b="1" dirty="0" err="1"/>
              <a:t>tumours</a:t>
            </a:r>
            <a:r>
              <a:rPr lang="en-US" b="1" dirty="0"/>
              <a:t> are characterized histologically by concentric rings of calcification, known as ‘psammoma bodies’.</a:t>
            </a:r>
            <a:endParaRPr lang="ar-IQ" b="1" dirty="0"/>
          </a:p>
        </p:txBody>
      </p:sp>
    </p:spTree>
    <p:extLst>
      <p:ext uri="{BB962C8B-B14F-4D97-AF65-F5344CB8AC3E}">
        <p14:creationId xmlns:p14="http://schemas.microsoft.com/office/powerpoint/2010/main" val="25140992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FB168D-6567-4764-A0A6-31A6D52CC7E6}"/>
              </a:ext>
            </a:extLst>
          </p:cNvPr>
          <p:cNvSpPr>
            <a:spLocks noGrp="1"/>
          </p:cNvSpPr>
          <p:nvPr>
            <p:ph idx="1"/>
          </p:nvPr>
        </p:nvSpPr>
        <p:spPr>
          <a:xfrm>
            <a:off x="0" y="821094"/>
            <a:ext cx="12192000" cy="5728996"/>
          </a:xfrm>
        </p:spPr>
        <p:txBody>
          <a:bodyPr>
            <a:normAutofit/>
          </a:bodyPr>
          <a:lstStyle/>
          <a:p>
            <a:pPr algn="just"/>
            <a:r>
              <a:rPr lang="en-US" b="1" dirty="0"/>
              <a:t>Mucinous carcinomas are generally large multiloculated </a:t>
            </a:r>
            <a:r>
              <a:rPr lang="en-US" b="1" dirty="0" err="1"/>
              <a:t>tumours</a:t>
            </a:r>
            <a:r>
              <a:rPr lang="en-US" b="1" dirty="0"/>
              <a:t> associated with pseudomyxoma peritonei.</a:t>
            </a:r>
          </a:p>
          <a:p>
            <a:pPr algn="just"/>
            <a:r>
              <a:rPr lang="en-US" b="1" dirty="0"/>
              <a:t>Endometrioid carcinomas are similar in histological appearance to endometrial cancer, are associated with endometriosis in approximately 10% of cases and also a synchronous separate endometrial cancer in 10–15%. They tend to be well differentiated and are associated with a better survival than high-grade serous carcinomas.</a:t>
            </a:r>
          </a:p>
          <a:p>
            <a:pPr algn="just"/>
            <a:r>
              <a:rPr lang="en-US" b="1" dirty="0"/>
              <a:t>Clear cell carcinomas can also arise from endometriosis and are characterized histologically by clear cells, much like renal cancer.</a:t>
            </a:r>
            <a:endParaRPr lang="ar-IQ" b="1" dirty="0"/>
          </a:p>
        </p:txBody>
      </p:sp>
    </p:spTree>
    <p:extLst>
      <p:ext uri="{BB962C8B-B14F-4D97-AF65-F5344CB8AC3E}">
        <p14:creationId xmlns:p14="http://schemas.microsoft.com/office/powerpoint/2010/main" val="987297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CBD48-0D75-4159-A5CE-B9A48E08ACBD}"/>
              </a:ext>
            </a:extLst>
          </p:cNvPr>
          <p:cNvSpPr>
            <a:spLocks noGrp="1"/>
          </p:cNvSpPr>
          <p:nvPr>
            <p:ph type="title"/>
          </p:nvPr>
        </p:nvSpPr>
        <p:spPr>
          <a:xfrm>
            <a:off x="0" y="-260026"/>
            <a:ext cx="10515600" cy="1325563"/>
          </a:xfrm>
        </p:spPr>
        <p:txBody>
          <a:bodyPr>
            <a:normAutofit/>
          </a:bodyPr>
          <a:lstStyle/>
          <a:p>
            <a:r>
              <a:rPr lang="en-US" sz="3200" dirty="0" err="1">
                <a:solidFill>
                  <a:srgbClr val="FF0000"/>
                </a:solidFill>
                <a:latin typeface="+mn-lt"/>
              </a:rPr>
              <a:t>Aetiology</a:t>
            </a:r>
            <a:r>
              <a:rPr lang="en-US" sz="3200" dirty="0">
                <a:solidFill>
                  <a:srgbClr val="FF0000"/>
                </a:solidFill>
                <a:latin typeface="+mn-lt"/>
              </a:rPr>
              <a:t> and risk factors:</a:t>
            </a:r>
            <a:endParaRPr lang="ar-IQ" sz="3200" dirty="0">
              <a:solidFill>
                <a:srgbClr val="FF0000"/>
              </a:solidFill>
              <a:latin typeface="+mn-lt"/>
            </a:endParaRPr>
          </a:p>
        </p:txBody>
      </p:sp>
      <p:pic>
        <p:nvPicPr>
          <p:cNvPr id="5" name="Picture 4" descr="Graphical user interface, application, table&#10;&#10;Description automatically generated">
            <a:extLst>
              <a:ext uri="{FF2B5EF4-FFF2-40B4-BE49-F238E27FC236}">
                <a16:creationId xmlns:a16="http://schemas.microsoft.com/office/drawing/2014/main" id="{66EFC1B1-4B18-4FFA-A3EC-71C7D97411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5108" y="839776"/>
            <a:ext cx="7628942" cy="5598217"/>
          </a:xfrm>
          <a:prstGeom prst="round2DiagRect">
            <a:avLst>
              <a:gd name="adj1" fmla="val 9167"/>
              <a:gd name="adj2" fmla="val 0"/>
            </a:avLst>
          </a:prstGeom>
          <a:ln w="88900" cap="sq">
            <a:solidFill>
              <a:srgbClr val="FF0000"/>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19637232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3BC28-451E-49FB-85DF-F0456EFF612A}"/>
              </a:ext>
            </a:extLst>
          </p:cNvPr>
          <p:cNvSpPr>
            <a:spLocks noGrp="1"/>
          </p:cNvSpPr>
          <p:nvPr>
            <p:ph type="title"/>
          </p:nvPr>
        </p:nvSpPr>
        <p:spPr>
          <a:xfrm>
            <a:off x="-66870" y="18255"/>
            <a:ext cx="10515600" cy="1325563"/>
          </a:xfrm>
        </p:spPr>
        <p:txBody>
          <a:bodyPr>
            <a:normAutofit/>
          </a:bodyPr>
          <a:lstStyle/>
          <a:p>
            <a:r>
              <a:rPr lang="en-US" sz="3200" dirty="0">
                <a:solidFill>
                  <a:srgbClr val="FF0000"/>
                </a:solidFill>
                <a:latin typeface="+mn-lt"/>
              </a:rPr>
              <a:t>Genetic factors in ovarian cancer</a:t>
            </a:r>
            <a:br>
              <a:rPr lang="en-US" sz="3200" dirty="0">
                <a:solidFill>
                  <a:srgbClr val="FF0000"/>
                </a:solidFill>
                <a:latin typeface="+mn-lt"/>
              </a:rPr>
            </a:br>
            <a:endParaRPr lang="ar-IQ" sz="3200" dirty="0">
              <a:solidFill>
                <a:srgbClr val="FF0000"/>
              </a:solidFill>
              <a:latin typeface="+mn-lt"/>
            </a:endParaRPr>
          </a:p>
        </p:txBody>
      </p:sp>
      <p:sp>
        <p:nvSpPr>
          <p:cNvPr id="3" name="Content Placeholder 2">
            <a:extLst>
              <a:ext uri="{FF2B5EF4-FFF2-40B4-BE49-F238E27FC236}">
                <a16:creationId xmlns:a16="http://schemas.microsoft.com/office/drawing/2014/main" id="{F505C76E-EF04-4D42-BEB2-6682838CA717}"/>
              </a:ext>
            </a:extLst>
          </p:cNvPr>
          <p:cNvSpPr>
            <a:spLocks noGrp="1"/>
          </p:cNvSpPr>
          <p:nvPr>
            <p:ph idx="1"/>
          </p:nvPr>
        </p:nvSpPr>
        <p:spPr>
          <a:xfrm>
            <a:off x="0" y="1163152"/>
            <a:ext cx="12192000" cy="4351338"/>
          </a:xfrm>
        </p:spPr>
        <p:txBody>
          <a:bodyPr>
            <a:noAutofit/>
          </a:bodyPr>
          <a:lstStyle/>
          <a:p>
            <a:pPr algn="just"/>
            <a:r>
              <a:rPr lang="en-US" b="1" dirty="0"/>
              <a:t>It is estimated that at least 10–15% of women with epithelial ovarian cancer have a hereditary predisposition. Women with mutations in BRCA1, BRCA2 and Lynch syndrome have an increased lifetime risk of epithelial ovarian cancer.</a:t>
            </a:r>
          </a:p>
          <a:p>
            <a:pPr algn="just"/>
            <a:r>
              <a:rPr lang="en-US" b="1" dirty="0"/>
              <a:t>The lifetime risk in the general population is one in 70 (1.4%). This rises to 1 in 20 (5%) if women have one family member affected by a defect in one of these genes and further increases to 40–50% if two first-degree relatives are affected.</a:t>
            </a:r>
          </a:p>
          <a:p>
            <a:pPr algn="just"/>
            <a:r>
              <a:rPr lang="en-US" b="1" dirty="0"/>
              <a:t>The most common hereditary cancer is the breast ovarian cancer syndrome (BRCA), accounting for 90% of the hereditary cancers. This syndrome is due to a mutation of </a:t>
            </a:r>
            <a:r>
              <a:rPr lang="en-US" b="1" dirty="0" err="1"/>
              <a:t>tumour</a:t>
            </a:r>
            <a:r>
              <a:rPr lang="en-US" b="1" dirty="0"/>
              <a:t> suppressor genes BRCA1 (80%) and BRCA2 (15%).</a:t>
            </a:r>
          </a:p>
          <a:p>
            <a:pPr algn="just"/>
            <a:r>
              <a:rPr lang="en-US" b="1" dirty="0"/>
              <a:t>Lynch syndrome is hereditary non-polyposis colorectal cancer (HNPCC) and is associated with endometrial cancer and a 10% lifetime risk of ovarian cancer.</a:t>
            </a:r>
            <a:endParaRPr lang="ar-IQ" b="1" dirty="0"/>
          </a:p>
        </p:txBody>
      </p:sp>
    </p:spTree>
    <p:extLst>
      <p:ext uri="{BB962C8B-B14F-4D97-AF65-F5344CB8AC3E}">
        <p14:creationId xmlns:p14="http://schemas.microsoft.com/office/powerpoint/2010/main" val="1558034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p:nvPr/>
        </p:nvSpPr>
        <p:spPr>
          <a:xfrm>
            <a:off x="-8394" y="1524"/>
            <a:ext cx="5118886" cy="762000"/>
          </a:xfrm>
          <a:custGeom>
            <a:avLst/>
            <a:gdLst/>
            <a:ahLst/>
            <a:cxnLst/>
            <a:rect l="l" t="t" r="r" b="b"/>
            <a:pathLst>
              <a:path w="4410710" h="762000">
                <a:moveTo>
                  <a:pt x="0" y="762000"/>
                </a:moveTo>
                <a:lnTo>
                  <a:pt x="4410456" y="762000"/>
                </a:lnTo>
                <a:lnTo>
                  <a:pt x="4410456" y="0"/>
                </a:lnTo>
                <a:lnTo>
                  <a:pt x="0" y="0"/>
                </a:lnTo>
                <a:lnTo>
                  <a:pt x="0" y="762000"/>
                </a:lnTo>
                <a:close/>
              </a:path>
            </a:pathLst>
          </a:custGeom>
          <a:solidFill>
            <a:srgbClr val="FF0000"/>
          </a:solidFill>
        </p:spPr>
        <p:txBody>
          <a:bodyPr wrap="square" lIns="0" tIns="0" rIns="0" bIns="0" rtlCol="0"/>
          <a:lstStyle/>
          <a:p>
            <a:endParaRPr/>
          </a:p>
        </p:txBody>
      </p:sp>
      <p:sp>
        <p:nvSpPr>
          <p:cNvPr id="5" name="object 5"/>
          <p:cNvSpPr txBox="1"/>
          <p:nvPr/>
        </p:nvSpPr>
        <p:spPr>
          <a:xfrm>
            <a:off x="607285" y="63499"/>
            <a:ext cx="3506912" cy="494665"/>
          </a:xfrm>
          <a:prstGeom prst="rect">
            <a:avLst/>
          </a:prstGeom>
        </p:spPr>
        <p:txBody>
          <a:bodyPr vert="horz" wrap="square" lIns="0" tIns="12065" rIns="0" bIns="0" rtlCol="0">
            <a:spAutoFit/>
          </a:bodyPr>
          <a:lstStyle/>
          <a:p>
            <a:pPr algn="ctr">
              <a:lnSpc>
                <a:spcPts val="1850"/>
              </a:lnSpc>
              <a:spcBef>
                <a:spcPts val="95"/>
              </a:spcBef>
            </a:pPr>
            <a:r>
              <a:rPr sz="2000" spc="-5" dirty="0">
                <a:solidFill>
                  <a:srgbClr val="001F5F"/>
                </a:solidFill>
                <a:latin typeface="Britannic Bold"/>
                <a:cs typeface="Britannic Bold"/>
              </a:rPr>
              <a:t>University of</a:t>
            </a:r>
            <a:r>
              <a:rPr sz="2000" spc="-25" dirty="0">
                <a:solidFill>
                  <a:srgbClr val="001F5F"/>
                </a:solidFill>
                <a:latin typeface="Britannic Bold"/>
                <a:cs typeface="Britannic Bold"/>
              </a:rPr>
              <a:t> </a:t>
            </a:r>
            <a:r>
              <a:rPr sz="2000" spc="-5" dirty="0">
                <a:solidFill>
                  <a:srgbClr val="001F5F"/>
                </a:solidFill>
                <a:latin typeface="Britannic Bold"/>
                <a:cs typeface="Britannic Bold"/>
              </a:rPr>
              <a:t>Basrah</a:t>
            </a:r>
            <a:endParaRPr sz="2000" dirty="0">
              <a:latin typeface="Britannic Bold"/>
              <a:cs typeface="Britannic Bold"/>
            </a:endParaRPr>
          </a:p>
          <a:p>
            <a:pPr algn="ctr">
              <a:lnSpc>
                <a:spcPts val="1850"/>
              </a:lnSpc>
            </a:pPr>
            <a:r>
              <a:rPr sz="2000" spc="-5" dirty="0">
                <a:solidFill>
                  <a:srgbClr val="001F5F"/>
                </a:solidFill>
                <a:latin typeface="Britannic Bold"/>
                <a:cs typeface="Britannic Bold"/>
              </a:rPr>
              <a:t>Al-Zahraa </a:t>
            </a:r>
            <a:r>
              <a:rPr sz="2000" dirty="0">
                <a:solidFill>
                  <a:srgbClr val="001F5F"/>
                </a:solidFill>
                <a:latin typeface="Britannic Bold"/>
                <a:cs typeface="Britannic Bold"/>
              </a:rPr>
              <a:t>Medical</a:t>
            </a:r>
            <a:r>
              <a:rPr sz="2000" spc="-70" dirty="0">
                <a:solidFill>
                  <a:srgbClr val="001F5F"/>
                </a:solidFill>
                <a:latin typeface="Britannic Bold"/>
                <a:cs typeface="Britannic Bold"/>
              </a:rPr>
              <a:t> </a:t>
            </a:r>
            <a:r>
              <a:rPr sz="2000" spc="-5" dirty="0">
                <a:solidFill>
                  <a:srgbClr val="001F5F"/>
                </a:solidFill>
                <a:latin typeface="Britannic Bold"/>
                <a:cs typeface="Britannic Bold"/>
              </a:rPr>
              <a:t>College</a:t>
            </a:r>
            <a:endParaRPr sz="2000" dirty="0">
              <a:latin typeface="Britannic Bold"/>
              <a:cs typeface="Britannic Bold"/>
            </a:endParaRPr>
          </a:p>
        </p:txBody>
      </p:sp>
      <p:sp>
        <p:nvSpPr>
          <p:cNvPr id="6" name="object 6"/>
          <p:cNvSpPr/>
          <p:nvPr/>
        </p:nvSpPr>
        <p:spPr>
          <a:xfrm>
            <a:off x="5582623" y="39308"/>
            <a:ext cx="640508" cy="710657"/>
          </a:xfrm>
          <a:prstGeom prst="rect">
            <a:avLst/>
          </a:prstGeom>
          <a:blipFill>
            <a:blip r:embed="rId2" cstate="print"/>
            <a:stretch>
              <a:fillRect/>
            </a:stretch>
          </a:blipFill>
        </p:spPr>
        <p:txBody>
          <a:bodyPr wrap="square" lIns="0" tIns="0" rIns="0" bIns="0" rtlCol="0"/>
          <a:lstStyle/>
          <a:p>
            <a:endParaRPr/>
          </a:p>
        </p:txBody>
      </p:sp>
      <p:sp>
        <p:nvSpPr>
          <p:cNvPr id="7" name="object 7"/>
          <p:cNvSpPr/>
          <p:nvPr/>
        </p:nvSpPr>
        <p:spPr>
          <a:xfrm>
            <a:off x="6564826" y="0"/>
            <a:ext cx="5584016" cy="751840"/>
          </a:xfrm>
          <a:custGeom>
            <a:avLst/>
            <a:gdLst/>
            <a:ahLst/>
            <a:cxnLst/>
            <a:rect l="l" t="t" r="r" b="b"/>
            <a:pathLst>
              <a:path w="4791709" h="751840">
                <a:moveTo>
                  <a:pt x="0" y="751331"/>
                </a:moveTo>
                <a:lnTo>
                  <a:pt x="4791456" y="751331"/>
                </a:lnTo>
                <a:lnTo>
                  <a:pt x="4791456" y="0"/>
                </a:lnTo>
                <a:lnTo>
                  <a:pt x="0" y="0"/>
                </a:lnTo>
                <a:lnTo>
                  <a:pt x="0" y="751331"/>
                </a:lnTo>
                <a:close/>
              </a:path>
            </a:pathLst>
          </a:custGeom>
          <a:solidFill>
            <a:srgbClr val="FF0000"/>
          </a:solidFill>
        </p:spPr>
        <p:txBody>
          <a:bodyPr wrap="square" lIns="0" tIns="0" rIns="0" bIns="0" rtlCol="0"/>
          <a:lstStyle/>
          <a:p>
            <a:endParaRPr>
              <a:solidFill>
                <a:schemeClr val="accent2">
                  <a:lumMod val="50000"/>
                </a:schemeClr>
              </a:solidFill>
            </a:endParaRPr>
          </a:p>
        </p:txBody>
      </p:sp>
      <p:sp>
        <p:nvSpPr>
          <p:cNvPr id="8" name="object 8"/>
          <p:cNvSpPr txBox="1"/>
          <p:nvPr/>
        </p:nvSpPr>
        <p:spPr>
          <a:xfrm>
            <a:off x="7397409" y="124459"/>
            <a:ext cx="3636948" cy="498213"/>
          </a:xfrm>
          <a:prstGeom prst="rect">
            <a:avLst/>
          </a:prstGeom>
        </p:spPr>
        <p:txBody>
          <a:bodyPr vert="horz" wrap="square" lIns="0" tIns="36195" rIns="0" bIns="0" rtlCol="0">
            <a:spAutoFit/>
          </a:bodyPr>
          <a:lstStyle/>
          <a:p>
            <a:pPr marL="227329" marR="5080" indent="-215265" algn="ctr">
              <a:lnSpc>
                <a:spcPts val="1760"/>
              </a:lnSpc>
              <a:spcBef>
                <a:spcPts val="285"/>
              </a:spcBef>
            </a:pPr>
            <a:r>
              <a:rPr sz="2000" spc="-5" dirty="0">
                <a:solidFill>
                  <a:srgbClr val="001F5F"/>
                </a:solidFill>
                <a:latin typeface="Britannic Bold"/>
                <a:cs typeface="Britannic Bold"/>
              </a:rPr>
              <a:t>Ministry of </a:t>
            </a:r>
            <a:r>
              <a:rPr sz="2000" dirty="0">
                <a:solidFill>
                  <a:srgbClr val="001F5F"/>
                </a:solidFill>
                <a:latin typeface="Britannic Bold"/>
                <a:cs typeface="Britannic Bold"/>
              </a:rPr>
              <a:t>higher</a:t>
            </a:r>
            <a:r>
              <a:rPr sz="2000" spc="-55" dirty="0">
                <a:solidFill>
                  <a:srgbClr val="001F5F"/>
                </a:solidFill>
                <a:latin typeface="Britannic Bold"/>
                <a:cs typeface="Britannic Bold"/>
              </a:rPr>
              <a:t> </a:t>
            </a:r>
            <a:r>
              <a:rPr sz="2000" spc="-5" dirty="0">
                <a:solidFill>
                  <a:srgbClr val="001F5F"/>
                </a:solidFill>
                <a:latin typeface="Britannic Bold"/>
                <a:cs typeface="Britannic Bold"/>
              </a:rPr>
              <a:t>Education  </a:t>
            </a:r>
            <a:r>
              <a:rPr sz="2000" spc="-10" dirty="0">
                <a:solidFill>
                  <a:srgbClr val="001F5F"/>
                </a:solidFill>
                <a:latin typeface="Britannic Bold"/>
                <a:cs typeface="Britannic Bold"/>
              </a:rPr>
              <a:t>and </a:t>
            </a:r>
            <a:r>
              <a:rPr sz="2000" spc="-5" dirty="0">
                <a:solidFill>
                  <a:srgbClr val="001F5F"/>
                </a:solidFill>
                <a:latin typeface="Britannic Bold"/>
                <a:cs typeface="Britannic Bold"/>
              </a:rPr>
              <a:t>Scientific</a:t>
            </a:r>
            <a:r>
              <a:rPr sz="2000" spc="-15" dirty="0">
                <a:solidFill>
                  <a:srgbClr val="001F5F"/>
                </a:solidFill>
                <a:latin typeface="Britannic Bold"/>
                <a:cs typeface="Britannic Bold"/>
              </a:rPr>
              <a:t> </a:t>
            </a:r>
            <a:r>
              <a:rPr sz="2000" spc="-5" dirty="0">
                <a:solidFill>
                  <a:srgbClr val="001F5F"/>
                </a:solidFill>
                <a:latin typeface="Britannic Bold"/>
                <a:cs typeface="Britannic Bold"/>
              </a:rPr>
              <a:t>Research</a:t>
            </a:r>
            <a:endParaRPr sz="2000" dirty="0">
              <a:latin typeface="Britannic Bold"/>
              <a:cs typeface="Britannic Bold"/>
            </a:endParaRPr>
          </a:p>
        </p:txBody>
      </p:sp>
      <p:pic>
        <p:nvPicPr>
          <p:cNvPr id="9" name="Picture 8"/>
          <p:cNvPicPr>
            <a:picLocks noChangeAspect="1"/>
          </p:cNvPicPr>
          <p:nvPr/>
        </p:nvPicPr>
        <p:blipFill>
          <a:blip r:embed="rId3" cstate="print">
            <a:extLst>
              <a:ext uri="{BEBA8EAE-BF5A-486C-A8C5-ECC9F3942E4B}">
                <a14:imgProps xmlns:a14="http://schemas.microsoft.com/office/drawing/2010/main">
                  <a14:imgLayer r:embed="rId4">
                    <a14:imgEffect>
                      <a14:sharpenSoften amount="-80000"/>
                    </a14:imgEffect>
                  </a14:imgLayer>
                </a14:imgProps>
              </a:ext>
              <a:ext uri="{28A0092B-C50C-407E-A947-70E740481C1C}">
                <a14:useLocalDpi xmlns:a14="http://schemas.microsoft.com/office/drawing/2010/main" val="0"/>
              </a:ext>
            </a:extLst>
          </a:blip>
          <a:stretch>
            <a:fillRect/>
          </a:stretch>
        </p:blipFill>
        <p:spPr>
          <a:xfrm>
            <a:off x="10226987" y="4878776"/>
            <a:ext cx="1965013" cy="1976437"/>
          </a:xfrm>
          <a:prstGeom prst="rect">
            <a:avLst/>
          </a:prstGeom>
          <a:effectLst>
            <a:outerShdw blurRad="50800" dist="50800" dir="5400000" algn="ctr" rotWithShape="0">
              <a:schemeClr val="bg1">
                <a:alpha val="0"/>
              </a:schemeClr>
            </a:outerShdw>
          </a:effectLst>
        </p:spPr>
      </p:pic>
      <p:sp>
        <p:nvSpPr>
          <p:cNvPr id="10" name="Rectangle 9">
            <a:extLst>
              <a:ext uri="{FF2B5EF4-FFF2-40B4-BE49-F238E27FC236}">
                <a16:creationId xmlns:a16="http://schemas.microsoft.com/office/drawing/2014/main" id="{080D2D57-BE41-4BD9-99CC-12E7095A37CD}"/>
              </a:ext>
            </a:extLst>
          </p:cNvPr>
          <p:cNvSpPr/>
          <p:nvPr/>
        </p:nvSpPr>
        <p:spPr>
          <a:xfrm>
            <a:off x="-607373" y="840258"/>
            <a:ext cx="5908240" cy="584775"/>
          </a:xfrm>
          <a:prstGeom prst="rect">
            <a:avLst/>
          </a:prstGeom>
        </p:spPr>
        <p:txBody>
          <a:bodyPr wrap="square">
            <a:spAutoFit/>
          </a:bodyPr>
          <a:lstStyle/>
          <a:p>
            <a:pPr algn="ctr"/>
            <a:r>
              <a:rPr lang="en-US" sz="3200" b="1" u="sng" dirty="0">
                <a:solidFill>
                  <a:srgbClr val="FF0000"/>
                </a:solidFill>
                <a:latin typeface="Times New Roman" panose="02020603050405020304" pitchFamily="18" charset="0"/>
                <a:cs typeface="Times New Roman" panose="02020603050405020304" pitchFamily="18" charset="0"/>
              </a:rPr>
              <a:t>Learning Objectives (LO)</a:t>
            </a:r>
          </a:p>
        </p:txBody>
      </p:sp>
      <p:sp>
        <p:nvSpPr>
          <p:cNvPr id="11" name="TextBox 10">
            <a:extLst>
              <a:ext uri="{FF2B5EF4-FFF2-40B4-BE49-F238E27FC236}">
                <a16:creationId xmlns:a16="http://schemas.microsoft.com/office/drawing/2014/main" id="{48764964-1A01-4D2E-91A2-7EF7C48AFA21}"/>
              </a:ext>
            </a:extLst>
          </p:cNvPr>
          <p:cNvSpPr txBox="1"/>
          <p:nvPr/>
        </p:nvSpPr>
        <p:spPr>
          <a:xfrm>
            <a:off x="-1" y="1616537"/>
            <a:ext cx="12148843" cy="3108543"/>
          </a:xfrm>
          <a:prstGeom prst="rect">
            <a:avLst/>
          </a:prstGeom>
          <a:noFill/>
        </p:spPr>
        <p:txBody>
          <a:bodyPr wrap="square">
            <a:spAutoFit/>
          </a:bodyPr>
          <a:lstStyle/>
          <a:p>
            <a:r>
              <a:rPr lang="en-US" sz="2800" b="1" dirty="0"/>
              <a:t>1-Types of benign diseases of ovary and its diagnosis .</a:t>
            </a:r>
          </a:p>
          <a:p>
            <a:r>
              <a:rPr lang="en-US" sz="2800" b="1" dirty="0"/>
              <a:t>2-Ovarian torsion . </a:t>
            </a:r>
          </a:p>
          <a:p>
            <a:r>
              <a:rPr lang="en-US" sz="2800" b="1" dirty="0"/>
              <a:t>3-</a:t>
            </a:r>
            <a:r>
              <a:rPr lang="en-US" sz="2800" b="1" dirty="0">
                <a:latin typeface="+mn-lt"/>
              </a:rPr>
              <a:t> Functional ovarian cysts</a:t>
            </a:r>
          </a:p>
          <a:p>
            <a:r>
              <a:rPr lang="en-US" sz="2800" b="1" dirty="0"/>
              <a:t>4-Germ cell and epithelial tumors .</a:t>
            </a:r>
          </a:p>
          <a:p>
            <a:r>
              <a:rPr lang="en-US" sz="2800" b="1" dirty="0"/>
              <a:t>5-Ovarian cancer . </a:t>
            </a:r>
          </a:p>
          <a:p>
            <a:r>
              <a:rPr lang="en-US" sz="2800" b="1" dirty="0"/>
              <a:t>6- Sex cord stromal tumors and germ cell tumors treatment . </a:t>
            </a:r>
          </a:p>
          <a:p>
            <a:endParaRPr lang="ar-IQ" sz="2800" b="1" dirty="0"/>
          </a:p>
        </p:txBody>
      </p:sp>
    </p:spTree>
    <p:extLst>
      <p:ext uri="{BB962C8B-B14F-4D97-AF65-F5344CB8AC3E}">
        <p14:creationId xmlns:p14="http://schemas.microsoft.com/office/powerpoint/2010/main" val="27906804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B95098-EEE4-455A-AB88-05E3664E8890}"/>
              </a:ext>
            </a:extLst>
          </p:cNvPr>
          <p:cNvSpPr>
            <a:spLocks noGrp="1"/>
          </p:cNvSpPr>
          <p:nvPr>
            <p:ph type="title"/>
          </p:nvPr>
        </p:nvSpPr>
        <p:spPr>
          <a:xfrm>
            <a:off x="-76200" y="113198"/>
            <a:ext cx="10515600" cy="1325563"/>
          </a:xfrm>
        </p:spPr>
        <p:txBody>
          <a:bodyPr>
            <a:normAutofit/>
          </a:bodyPr>
          <a:lstStyle/>
          <a:p>
            <a:r>
              <a:rPr lang="en-US" sz="3200" dirty="0">
                <a:solidFill>
                  <a:srgbClr val="FF0000"/>
                </a:solidFill>
                <a:latin typeface="+mn-lt"/>
              </a:rPr>
              <a:t>Screening</a:t>
            </a:r>
            <a:br>
              <a:rPr lang="en-US" sz="3200" dirty="0">
                <a:solidFill>
                  <a:srgbClr val="FF0000"/>
                </a:solidFill>
                <a:latin typeface="+mn-lt"/>
              </a:rPr>
            </a:br>
            <a:endParaRPr lang="ar-IQ" sz="3200" dirty="0">
              <a:solidFill>
                <a:srgbClr val="FF0000"/>
              </a:solidFill>
              <a:latin typeface="+mn-lt"/>
            </a:endParaRPr>
          </a:p>
        </p:txBody>
      </p:sp>
      <p:sp>
        <p:nvSpPr>
          <p:cNvPr id="3" name="Content Placeholder 2">
            <a:extLst>
              <a:ext uri="{FF2B5EF4-FFF2-40B4-BE49-F238E27FC236}">
                <a16:creationId xmlns:a16="http://schemas.microsoft.com/office/drawing/2014/main" id="{A5EF9C6E-C61E-4232-BB3D-EFF62D60ADAF}"/>
              </a:ext>
            </a:extLst>
          </p:cNvPr>
          <p:cNvSpPr>
            <a:spLocks noGrp="1"/>
          </p:cNvSpPr>
          <p:nvPr>
            <p:ph idx="1"/>
          </p:nvPr>
        </p:nvSpPr>
        <p:spPr>
          <a:xfrm>
            <a:off x="0" y="1334278"/>
            <a:ext cx="12192000" cy="5262465"/>
          </a:xfrm>
        </p:spPr>
        <p:txBody>
          <a:bodyPr>
            <a:normAutofit/>
          </a:bodyPr>
          <a:lstStyle/>
          <a:p>
            <a:pPr algn="just"/>
            <a:r>
              <a:rPr lang="en-US" b="1" dirty="0"/>
              <a:t>Screening using transvaginal ultrasound scan (TVUSS) and CA125 measurement has not been shown to improve survival in women with a familial predisposition to ovarian cancer. This is because the high grade serous </a:t>
            </a:r>
            <a:r>
              <a:rPr lang="en-US" b="1" dirty="0" err="1"/>
              <a:t>tumours</a:t>
            </a:r>
            <a:r>
              <a:rPr lang="en-US" b="1" dirty="0"/>
              <a:t> that are associated with BRCA mutation carrier status develop rapidly and most are at an advanced stage before they can be picked up by screening.</a:t>
            </a:r>
            <a:endParaRPr lang="ar-IQ" b="1" dirty="0"/>
          </a:p>
        </p:txBody>
      </p:sp>
    </p:spTree>
    <p:extLst>
      <p:ext uri="{BB962C8B-B14F-4D97-AF65-F5344CB8AC3E}">
        <p14:creationId xmlns:p14="http://schemas.microsoft.com/office/powerpoint/2010/main" val="19560538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E2862-0F52-484A-8F67-89760CF4B1A9}"/>
              </a:ext>
            </a:extLst>
          </p:cNvPr>
          <p:cNvSpPr>
            <a:spLocks noGrp="1"/>
          </p:cNvSpPr>
          <p:nvPr>
            <p:ph type="title"/>
          </p:nvPr>
        </p:nvSpPr>
        <p:spPr>
          <a:xfrm>
            <a:off x="-76200" y="85206"/>
            <a:ext cx="10515600" cy="1325563"/>
          </a:xfrm>
        </p:spPr>
        <p:txBody>
          <a:bodyPr>
            <a:normAutofit/>
          </a:bodyPr>
          <a:lstStyle/>
          <a:p>
            <a:r>
              <a:rPr lang="en-US" sz="3200" dirty="0">
                <a:solidFill>
                  <a:srgbClr val="FF0000"/>
                </a:solidFill>
                <a:latin typeface="+mn-lt"/>
              </a:rPr>
              <a:t>Clinical features</a:t>
            </a:r>
            <a:br>
              <a:rPr lang="en-US" sz="3200" dirty="0">
                <a:solidFill>
                  <a:srgbClr val="FF0000"/>
                </a:solidFill>
                <a:latin typeface="+mn-lt"/>
              </a:rPr>
            </a:br>
            <a:endParaRPr lang="ar-IQ" sz="3200" dirty="0">
              <a:solidFill>
                <a:srgbClr val="FF0000"/>
              </a:solidFill>
              <a:latin typeface="+mn-lt"/>
            </a:endParaRPr>
          </a:p>
        </p:txBody>
      </p:sp>
      <p:sp>
        <p:nvSpPr>
          <p:cNvPr id="3" name="Content Placeholder 2">
            <a:extLst>
              <a:ext uri="{FF2B5EF4-FFF2-40B4-BE49-F238E27FC236}">
                <a16:creationId xmlns:a16="http://schemas.microsoft.com/office/drawing/2014/main" id="{8500606E-E73A-43C1-A46F-3C37E9EE06A8}"/>
              </a:ext>
            </a:extLst>
          </p:cNvPr>
          <p:cNvSpPr>
            <a:spLocks noGrp="1"/>
          </p:cNvSpPr>
          <p:nvPr>
            <p:ph idx="1"/>
          </p:nvPr>
        </p:nvSpPr>
        <p:spPr>
          <a:xfrm>
            <a:off x="0" y="827250"/>
            <a:ext cx="12192000" cy="4351338"/>
          </a:xfrm>
        </p:spPr>
        <p:txBody>
          <a:bodyPr>
            <a:noAutofit/>
          </a:bodyPr>
          <a:lstStyle/>
          <a:p>
            <a:pPr algn="just"/>
            <a:r>
              <a:rPr lang="en-US" b="1" dirty="0"/>
              <a:t>Most women with ovarian cancer have symptoms; however, these symptoms are non-specific and often vague.</a:t>
            </a:r>
          </a:p>
          <a:p>
            <a:pPr algn="just"/>
            <a:r>
              <a:rPr lang="en-US" b="1" dirty="0"/>
              <a:t>Increased abdominal girth/bloating.</a:t>
            </a:r>
          </a:p>
          <a:p>
            <a:pPr algn="just"/>
            <a:r>
              <a:rPr lang="en-US" b="1" dirty="0"/>
              <a:t>Persistent pelvic and abdominal pain.</a:t>
            </a:r>
          </a:p>
          <a:p>
            <a:pPr algn="just"/>
            <a:r>
              <a:rPr lang="en-US" b="1" dirty="0"/>
              <a:t> Difficulty eating and feeling full quickly.</a:t>
            </a:r>
          </a:p>
          <a:p>
            <a:pPr algn="just"/>
            <a:r>
              <a:rPr lang="en-US" b="1" dirty="0"/>
              <a:t>Other symptoms such as change in bowel habit, urinary symptoms, back ache, irregular bleeding and fatigue occur frequently.</a:t>
            </a:r>
          </a:p>
          <a:p>
            <a:pPr algn="just"/>
            <a:r>
              <a:rPr lang="en-US" b="1" dirty="0"/>
              <a:t>Pelvic and abdominal examination may reveal a fixed, hard mass arising from the pelvis.</a:t>
            </a:r>
          </a:p>
          <a:p>
            <a:pPr algn="just"/>
            <a:r>
              <a:rPr lang="en-US" b="1" dirty="0"/>
              <a:t>Early-stage ovarian cancer is difficult to diagnose due to the position of the ovary, but an </a:t>
            </a:r>
            <a:r>
              <a:rPr lang="en-US" b="1" dirty="0" err="1"/>
              <a:t>adenexal</a:t>
            </a:r>
            <a:r>
              <a:rPr lang="en-US" b="1" dirty="0"/>
              <a:t> mass may be palpable in a slim woman.</a:t>
            </a:r>
          </a:p>
          <a:p>
            <a:pPr algn="just"/>
            <a:r>
              <a:rPr lang="en-US" b="1" dirty="0"/>
              <a:t>Chest examination is important to assess for pleural fluid and the neck and groin should be examined for enlarged nodes.</a:t>
            </a:r>
            <a:endParaRPr lang="ar-IQ" b="1" dirty="0"/>
          </a:p>
        </p:txBody>
      </p:sp>
    </p:spTree>
    <p:extLst>
      <p:ext uri="{BB962C8B-B14F-4D97-AF65-F5344CB8AC3E}">
        <p14:creationId xmlns:p14="http://schemas.microsoft.com/office/powerpoint/2010/main" val="41037103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402DA-17F7-4A18-87DD-7A850547CCD5}"/>
              </a:ext>
            </a:extLst>
          </p:cNvPr>
          <p:cNvSpPr>
            <a:spLocks noGrp="1"/>
          </p:cNvSpPr>
          <p:nvPr>
            <p:ph type="title"/>
          </p:nvPr>
        </p:nvSpPr>
        <p:spPr>
          <a:xfrm>
            <a:off x="-66870" y="18255"/>
            <a:ext cx="10515600" cy="1325563"/>
          </a:xfrm>
        </p:spPr>
        <p:txBody>
          <a:bodyPr>
            <a:normAutofit/>
          </a:bodyPr>
          <a:lstStyle/>
          <a:p>
            <a:r>
              <a:rPr lang="en-US" sz="3200" dirty="0">
                <a:solidFill>
                  <a:srgbClr val="FF0000"/>
                </a:solidFill>
                <a:latin typeface="+mn-lt"/>
              </a:rPr>
              <a:t>Diagnosis and investigations</a:t>
            </a:r>
            <a:br>
              <a:rPr lang="en-US" sz="3200" dirty="0">
                <a:solidFill>
                  <a:srgbClr val="FF0000"/>
                </a:solidFill>
                <a:latin typeface="+mn-lt"/>
              </a:rPr>
            </a:br>
            <a:endParaRPr lang="ar-IQ" sz="3200" dirty="0">
              <a:solidFill>
                <a:srgbClr val="FF0000"/>
              </a:solidFill>
              <a:latin typeface="+mn-lt"/>
            </a:endParaRPr>
          </a:p>
        </p:txBody>
      </p:sp>
      <p:sp>
        <p:nvSpPr>
          <p:cNvPr id="3" name="Content Placeholder 2">
            <a:extLst>
              <a:ext uri="{FF2B5EF4-FFF2-40B4-BE49-F238E27FC236}">
                <a16:creationId xmlns:a16="http://schemas.microsoft.com/office/drawing/2014/main" id="{A4DA4633-282F-4E49-A031-F3BAB92A9BF3}"/>
              </a:ext>
            </a:extLst>
          </p:cNvPr>
          <p:cNvSpPr>
            <a:spLocks noGrp="1"/>
          </p:cNvSpPr>
          <p:nvPr>
            <p:ph idx="1"/>
          </p:nvPr>
        </p:nvSpPr>
        <p:spPr>
          <a:xfrm>
            <a:off x="0" y="1212980"/>
            <a:ext cx="12192000" cy="5327779"/>
          </a:xfrm>
        </p:spPr>
        <p:txBody>
          <a:bodyPr>
            <a:normAutofit/>
          </a:bodyPr>
          <a:lstStyle/>
          <a:p>
            <a:pPr algn="just"/>
            <a:r>
              <a:rPr lang="en-US" b="1" dirty="0"/>
              <a:t>If ovarian cancer is suspected, a TVUSS is the initial imaging modality of choice to check for pelvic pathology. A pelvic mass is characterized in terms of its size, consistency, the presence of solid elements, bilaterality, the presence of ascites and extraovarian disease, including peritoneal thickening and omental deposits.</a:t>
            </a:r>
          </a:p>
          <a:p>
            <a:pPr algn="just"/>
            <a:r>
              <a:rPr lang="en-US" b="1" dirty="0" err="1"/>
              <a:t>tumour</a:t>
            </a:r>
            <a:r>
              <a:rPr lang="en-US" b="1" dirty="0"/>
              <a:t> markers (CA125 is a non-specific </a:t>
            </a:r>
            <a:r>
              <a:rPr lang="en-US" b="1" dirty="0" err="1"/>
              <a:t>tumour</a:t>
            </a:r>
            <a:r>
              <a:rPr lang="en-US" b="1" dirty="0"/>
              <a:t> marker that is elevated in over 80% of epithelial ovarian cancers. It is only raised in approximately 50% of early-stage epithelial ovarian cancers and is also commonly raised in benign conditions such as pregnancy, endometriosis and alcoholic liver disease</a:t>
            </a:r>
            <a:endParaRPr lang="ar-IQ" b="1" dirty="0"/>
          </a:p>
        </p:txBody>
      </p:sp>
    </p:spTree>
    <p:extLst>
      <p:ext uri="{BB962C8B-B14F-4D97-AF65-F5344CB8AC3E}">
        <p14:creationId xmlns:p14="http://schemas.microsoft.com/office/powerpoint/2010/main" val="9386779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235A91D-48C1-4E3D-92D6-E4F861329EAF}"/>
              </a:ext>
            </a:extLst>
          </p:cNvPr>
          <p:cNvSpPr>
            <a:spLocks noGrp="1"/>
          </p:cNvSpPr>
          <p:nvPr>
            <p:ph idx="1"/>
          </p:nvPr>
        </p:nvSpPr>
        <p:spPr>
          <a:xfrm>
            <a:off x="0" y="494522"/>
            <a:ext cx="12192000" cy="5794311"/>
          </a:xfrm>
        </p:spPr>
        <p:txBody>
          <a:bodyPr>
            <a:noAutofit/>
          </a:bodyPr>
          <a:lstStyle/>
          <a:p>
            <a:pPr algn="just"/>
            <a:r>
              <a:rPr lang="en-US" b="1" dirty="0"/>
              <a:t>The CT scan is particularly useful for assessment of </a:t>
            </a:r>
            <a:r>
              <a:rPr lang="en-US" b="1" dirty="0" err="1"/>
              <a:t>extrapelvic</a:t>
            </a:r>
            <a:r>
              <a:rPr lang="en-US" b="1" dirty="0"/>
              <a:t> disease and for staging. The MRI scan helps define tissue planes and operability.</a:t>
            </a:r>
          </a:p>
          <a:p>
            <a:pPr algn="just"/>
            <a:r>
              <a:rPr lang="en-US" b="1" dirty="0"/>
              <a:t>investigations required for preoperative work-up include chest X-ray, electrocardiography (ECG), full blood count, urea and electrolytes, and liver function tests.</a:t>
            </a:r>
          </a:p>
          <a:p>
            <a:pPr algn="just"/>
            <a:r>
              <a:rPr lang="en-US" b="1" dirty="0"/>
              <a:t>If the patient presents with gross ascites or pleural effusion, paracentesis or pleural aspiration may be required for symptom relief and/or diagnosis. A sample of the fluid removed is sent for cytological assessment.</a:t>
            </a:r>
          </a:p>
          <a:p>
            <a:pPr algn="just"/>
            <a:r>
              <a:rPr lang="en-US" b="1" dirty="0"/>
              <a:t>If the diagnosis is uncertain or if primary chemotherapy is being considered (for advanced disease, or in patients not fit to undergo surgery), a biopsy is needed before treatment can be given. This is performed laparoscopically or radiologically (ultrasound or CT-guided biopsy). Usually the </a:t>
            </a:r>
            <a:r>
              <a:rPr lang="en-US" b="1" dirty="0" err="1"/>
              <a:t>omentum</a:t>
            </a:r>
            <a:r>
              <a:rPr lang="en-US" b="1" dirty="0"/>
              <a:t> is a good site for biopsy.</a:t>
            </a:r>
            <a:endParaRPr lang="ar-IQ" b="1" dirty="0"/>
          </a:p>
        </p:txBody>
      </p:sp>
    </p:spTree>
    <p:extLst>
      <p:ext uri="{BB962C8B-B14F-4D97-AF65-F5344CB8AC3E}">
        <p14:creationId xmlns:p14="http://schemas.microsoft.com/office/powerpoint/2010/main" val="10267480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CF49E-87AC-4715-A619-663132652D83}"/>
              </a:ext>
            </a:extLst>
          </p:cNvPr>
          <p:cNvSpPr>
            <a:spLocks noGrp="1"/>
          </p:cNvSpPr>
          <p:nvPr>
            <p:ph type="title"/>
          </p:nvPr>
        </p:nvSpPr>
        <p:spPr>
          <a:xfrm>
            <a:off x="-65314" y="-149290"/>
            <a:ext cx="10515600" cy="1325563"/>
          </a:xfrm>
        </p:spPr>
        <p:txBody>
          <a:bodyPr>
            <a:normAutofit/>
          </a:bodyPr>
          <a:lstStyle/>
          <a:p>
            <a:r>
              <a:rPr lang="en-US" sz="3200" dirty="0">
                <a:solidFill>
                  <a:srgbClr val="FF0000"/>
                </a:solidFill>
                <a:latin typeface="+mn-lt"/>
              </a:rPr>
              <a:t>Staging:</a:t>
            </a:r>
            <a:endParaRPr lang="ar-IQ" sz="3200" dirty="0">
              <a:solidFill>
                <a:srgbClr val="FF0000"/>
              </a:solidFill>
              <a:latin typeface="+mn-lt"/>
            </a:endParaRPr>
          </a:p>
        </p:txBody>
      </p:sp>
      <p:pic>
        <p:nvPicPr>
          <p:cNvPr id="5" name="Picture 4" descr="Table&#10;&#10;Description automatically generated">
            <a:extLst>
              <a:ext uri="{FF2B5EF4-FFF2-40B4-BE49-F238E27FC236}">
                <a16:creationId xmlns:a16="http://schemas.microsoft.com/office/drawing/2014/main" id="{E1D73FC0-6AB0-431E-8058-2ED38E7CE0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14700" y="300989"/>
            <a:ext cx="5772150" cy="6336947"/>
          </a:xfrm>
          <a:prstGeom prst="round2DiagRect">
            <a:avLst>
              <a:gd name="adj1" fmla="val 3250"/>
              <a:gd name="adj2" fmla="val 0"/>
            </a:avLst>
          </a:prstGeom>
          <a:ln w="88900" cap="sq">
            <a:solidFill>
              <a:srgbClr val="FF0000"/>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29924189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1C5A5B-7B4B-4BD1-AA03-9AAEDCCA6858}"/>
              </a:ext>
            </a:extLst>
          </p:cNvPr>
          <p:cNvSpPr>
            <a:spLocks noGrp="1"/>
          </p:cNvSpPr>
          <p:nvPr>
            <p:ph type="title"/>
          </p:nvPr>
        </p:nvSpPr>
        <p:spPr/>
        <p:txBody>
          <a:bodyPr>
            <a:normAutofit/>
          </a:bodyPr>
          <a:lstStyle/>
          <a:p>
            <a:pPr algn="ctr"/>
            <a:r>
              <a:rPr lang="en-US" sz="3200" dirty="0">
                <a:solidFill>
                  <a:srgbClr val="FF0000"/>
                </a:solidFill>
              </a:rPr>
              <a:t>Advanced ovarian cancer illustrating diaphragmatic peritoneal disease</a:t>
            </a:r>
            <a:endParaRPr lang="ar-IQ" sz="3200" dirty="0">
              <a:solidFill>
                <a:srgbClr val="FF0000"/>
              </a:solidFill>
            </a:endParaRPr>
          </a:p>
        </p:txBody>
      </p:sp>
      <p:pic>
        <p:nvPicPr>
          <p:cNvPr id="5" name="Content Placeholder 4" descr="A picture containing indoor&#10;&#10;Description automatically generated">
            <a:extLst>
              <a:ext uri="{FF2B5EF4-FFF2-40B4-BE49-F238E27FC236}">
                <a16:creationId xmlns:a16="http://schemas.microsoft.com/office/drawing/2014/main" id="{A962B1DD-DEA0-4132-9E29-F0447179DC2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38714" y="1690688"/>
            <a:ext cx="7977673" cy="4866762"/>
          </a:xfrm>
          <a:prstGeom prst="round2DiagRect">
            <a:avLst>
              <a:gd name="adj1" fmla="val 16667"/>
              <a:gd name="adj2" fmla="val 0"/>
            </a:avLst>
          </a:prstGeom>
          <a:ln w="88900" cap="sq">
            <a:solidFill>
              <a:srgbClr val="FF0000"/>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37674671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1E4D6-394A-4D12-95CF-0E88A196B5DE}"/>
              </a:ext>
            </a:extLst>
          </p:cNvPr>
          <p:cNvSpPr>
            <a:spLocks noGrp="1"/>
          </p:cNvSpPr>
          <p:nvPr>
            <p:ph type="title"/>
          </p:nvPr>
        </p:nvSpPr>
        <p:spPr>
          <a:xfrm>
            <a:off x="-76200" y="18255"/>
            <a:ext cx="10515600" cy="1325563"/>
          </a:xfrm>
        </p:spPr>
        <p:txBody>
          <a:bodyPr>
            <a:normAutofit/>
          </a:bodyPr>
          <a:lstStyle/>
          <a:p>
            <a:r>
              <a:rPr lang="en-US" sz="3200" dirty="0">
                <a:solidFill>
                  <a:srgbClr val="FF0000"/>
                </a:solidFill>
                <a:latin typeface="+mn-lt"/>
              </a:rPr>
              <a:t>Management</a:t>
            </a:r>
            <a:br>
              <a:rPr lang="en-US" sz="3200" dirty="0">
                <a:solidFill>
                  <a:srgbClr val="FF0000"/>
                </a:solidFill>
                <a:latin typeface="+mn-lt"/>
              </a:rPr>
            </a:br>
            <a:endParaRPr lang="ar-IQ" sz="3200" dirty="0">
              <a:solidFill>
                <a:srgbClr val="FF0000"/>
              </a:solidFill>
              <a:latin typeface="+mn-lt"/>
            </a:endParaRPr>
          </a:p>
        </p:txBody>
      </p:sp>
      <p:sp>
        <p:nvSpPr>
          <p:cNvPr id="3" name="Content Placeholder 2">
            <a:extLst>
              <a:ext uri="{FF2B5EF4-FFF2-40B4-BE49-F238E27FC236}">
                <a16:creationId xmlns:a16="http://schemas.microsoft.com/office/drawing/2014/main" id="{D562A37E-3979-4A87-A9AC-F4EE53EDA10D}"/>
              </a:ext>
            </a:extLst>
          </p:cNvPr>
          <p:cNvSpPr>
            <a:spLocks noGrp="1"/>
          </p:cNvSpPr>
          <p:nvPr>
            <p:ph idx="1"/>
          </p:nvPr>
        </p:nvSpPr>
        <p:spPr>
          <a:xfrm>
            <a:off x="0" y="220759"/>
            <a:ext cx="12192000" cy="4267265"/>
          </a:xfrm>
        </p:spPr>
        <p:txBody>
          <a:bodyPr>
            <a:noAutofit/>
          </a:bodyPr>
          <a:lstStyle/>
          <a:p>
            <a:pPr marL="0" indent="0" algn="just">
              <a:buNone/>
            </a:pPr>
            <a:endParaRPr lang="en-US" b="1" dirty="0"/>
          </a:p>
          <a:p>
            <a:pPr marL="0" indent="0" algn="just">
              <a:buNone/>
            </a:pPr>
            <a:r>
              <a:rPr lang="en-US" b="1" u="sng" dirty="0">
                <a:solidFill>
                  <a:srgbClr val="FF0000"/>
                </a:solidFill>
              </a:rPr>
              <a:t>Surgery</a:t>
            </a:r>
          </a:p>
          <a:p>
            <a:pPr algn="just"/>
            <a:r>
              <a:rPr lang="en-US" b="1" dirty="0"/>
              <a:t>The objective of surgery is to stage accurately the disease and remove all visible </a:t>
            </a:r>
            <a:r>
              <a:rPr lang="en-US" b="1" dirty="0" err="1"/>
              <a:t>tumour</a:t>
            </a:r>
            <a:r>
              <a:rPr lang="en-US" b="1" dirty="0"/>
              <a:t>. This is </a:t>
            </a:r>
            <a:r>
              <a:rPr lang="en-US" b="1" dirty="0" err="1"/>
              <a:t>vitallyimportant</a:t>
            </a:r>
            <a:r>
              <a:rPr lang="en-US" b="1" dirty="0"/>
              <a:t> in ovarian cancer as many studies indicate that the most  important prognostic factor is no residual disease following laparotomy.</a:t>
            </a:r>
          </a:p>
          <a:p>
            <a:pPr algn="just"/>
            <a:r>
              <a:rPr lang="en-US" b="1" dirty="0"/>
              <a:t>A vertical incision is required to gain access to all areas of the abdomen. Ascites or peritoneal washings are sampled and a total abdominal hysterectomy and BSO performed along with an omentectomy. Further debulking may be required, possibly including resection of bowel, peritoneal stripping or splenectomy in order to remove all </a:t>
            </a:r>
            <a:r>
              <a:rPr lang="en-US" b="1" dirty="0" err="1"/>
              <a:t>tumour</a:t>
            </a:r>
            <a:r>
              <a:rPr lang="en-US" b="1" dirty="0"/>
              <a:t>. Lymph node resection is important, particularly in early-stage disease.</a:t>
            </a:r>
          </a:p>
          <a:p>
            <a:pPr algn="just"/>
            <a:r>
              <a:rPr lang="en-US" b="1" dirty="0"/>
              <a:t>Often in advanced epithelial ovarian cancer, there is diffuse spread of disease throughout the abdominal cavity making surgical clearance of </a:t>
            </a:r>
            <a:r>
              <a:rPr lang="en-US" b="1" dirty="0" err="1"/>
              <a:t>tumour</a:t>
            </a:r>
            <a:r>
              <a:rPr lang="en-US" b="1" dirty="0"/>
              <a:t> very difficult.</a:t>
            </a:r>
            <a:endParaRPr lang="ar-IQ" b="1" dirty="0"/>
          </a:p>
        </p:txBody>
      </p:sp>
    </p:spTree>
    <p:extLst>
      <p:ext uri="{BB962C8B-B14F-4D97-AF65-F5344CB8AC3E}">
        <p14:creationId xmlns:p14="http://schemas.microsoft.com/office/powerpoint/2010/main" val="39983886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00303C8-A0A3-46B6-9D70-F558DFB0F247}"/>
              </a:ext>
            </a:extLst>
          </p:cNvPr>
          <p:cNvSpPr>
            <a:spLocks noGrp="1"/>
          </p:cNvSpPr>
          <p:nvPr>
            <p:ph idx="1"/>
          </p:nvPr>
        </p:nvSpPr>
        <p:spPr>
          <a:xfrm>
            <a:off x="0" y="1446245"/>
            <a:ext cx="12192000" cy="5046630"/>
          </a:xfrm>
        </p:spPr>
        <p:txBody>
          <a:bodyPr/>
          <a:lstStyle/>
          <a:p>
            <a:pPr algn="just"/>
            <a:r>
              <a:rPr lang="en-US" b="1" dirty="0"/>
              <a:t>‘Second-look’ surgery is a planned laparotomy at the end of chemotherapy. The main function is to assess and resect any residual disease. Data on second-look surgery indicate no survival benefit</a:t>
            </a:r>
            <a:endParaRPr lang="ar-IQ" b="1" dirty="0"/>
          </a:p>
        </p:txBody>
      </p:sp>
    </p:spTree>
    <p:extLst>
      <p:ext uri="{BB962C8B-B14F-4D97-AF65-F5344CB8AC3E}">
        <p14:creationId xmlns:p14="http://schemas.microsoft.com/office/powerpoint/2010/main" val="24846534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97C529-3E40-49B0-83A6-DD6A2B4CA3CE}"/>
              </a:ext>
            </a:extLst>
          </p:cNvPr>
          <p:cNvSpPr>
            <a:spLocks noGrp="1"/>
          </p:cNvSpPr>
          <p:nvPr>
            <p:ph idx="1"/>
          </p:nvPr>
        </p:nvSpPr>
        <p:spPr>
          <a:xfrm>
            <a:off x="0" y="149290"/>
            <a:ext cx="12192000" cy="6027673"/>
          </a:xfrm>
        </p:spPr>
        <p:txBody>
          <a:bodyPr>
            <a:noAutofit/>
          </a:bodyPr>
          <a:lstStyle/>
          <a:p>
            <a:pPr marL="0" indent="0" algn="just">
              <a:buNone/>
            </a:pPr>
            <a:r>
              <a:rPr lang="en-US" b="1" u="sng" dirty="0">
                <a:solidFill>
                  <a:srgbClr val="FF0000"/>
                </a:solidFill>
              </a:rPr>
              <a:t>Chemotherapy</a:t>
            </a:r>
          </a:p>
          <a:p>
            <a:pPr algn="just"/>
            <a:r>
              <a:rPr lang="en-US" b="1" dirty="0"/>
              <a:t>Chemotherapy can be given as primary treatment, as an adjunct following surgery or for relapse of </a:t>
            </a:r>
            <a:r>
              <a:rPr lang="en-US" b="1" dirty="0" err="1"/>
              <a:t>disease.First</a:t>
            </a:r>
            <a:r>
              <a:rPr lang="en-US" b="1" dirty="0"/>
              <a:t>-line treatment is usually a combination of a platinum compound with paclitaxel. Most regimes are given on an outpatient basis, 3 weeks apart for six cycles.</a:t>
            </a:r>
          </a:p>
          <a:p>
            <a:pPr algn="just"/>
            <a:r>
              <a:rPr lang="en-US" b="1" dirty="0"/>
              <a:t>Platinum compounds are the most effective chemotherapeutic agents in ovarian cancer. They are heavy metal agents that cause cross linkage of deoxyribonucleic acid (DNA) strands, thus arresting cell replication.</a:t>
            </a:r>
          </a:p>
          <a:p>
            <a:pPr algn="just"/>
            <a:r>
              <a:rPr lang="en-US" b="1" dirty="0"/>
              <a:t>Carboplatin is now the main platinum compound used as it is less renal toxic and causes less nausea than cisplatin, but is equally as effective. The dose of carboplatin is calculated according to the glomerular filtration rate</a:t>
            </a:r>
          </a:p>
          <a:p>
            <a:pPr algn="just"/>
            <a:r>
              <a:rPr lang="en-US" b="1" dirty="0"/>
              <a:t>Following completion of chemotherapy, patients have a further CT scan to assess response to treatment. This scan can be used for comparison in the future if there is clinical or biochemical evidence of recurrence.</a:t>
            </a:r>
            <a:endParaRPr lang="ar-IQ" b="1" dirty="0"/>
          </a:p>
        </p:txBody>
      </p:sp>
    </p:spTree>
    <p:extLst>
      <p:ext uri="{BB962C8B-B14F-4D97-AF65-F5344CB8AC3E}">
        <p14:creationId xmlns:p14="http://schemas.microsoft.com/office/powerpoint/2010/main" val="13436642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4C73B-A163-48FA-90A5-0079091D42EB}"/>
              </a:ext>
            </a:extLst>
          </p:cNvPr>
          <p:cNvSpPr>
            <a:spLocks noGrp="1"/>
          </p:cNvSpPr>
          <p:nvPr>
            <p:ph type="title"/>
          </p:nvPr>
        </p:nvSpPr>
        <p:spPr/>
        <p:txBody>
          <a:bodyPr/>
          <a:lstStyle/>
          <a:p>
            <a:endParaRPr lang="ar-IQ"/>
          </a:p>
        </p:txBody>
      </p:sp>
      <p:sp>
        <p:nvSpPr>
          <p:cNvPr id="3" name="Content Placeholder 2">
            <a:extLst>
              <a:ext uri="{FF2B5EF4-FFF2-40B4-BE49-F238E27FC236}">
                <a16:creationId xmlns:a16="http://schemas.microsoft.com/office/drawing/2014/main" id="{BD003D96-D960-4FCF-982E-C8E455CF7B51}"/>
              </a:ext>
            </a:extLst>
          </p:cNvPr>
          <p:cNvSpPr>
            <a:spLocks noGrp="1"/>
          </p:cNvSpPr>
          <p:nvPr>
            <p:ph idx="1"/>
          </p:nvPr>
        </p:nvSpPr>
        <p:spPr>
          <a:xfrm>
            <a:off x="0" y="1240970"/>
            <a:ext cx="12192000" cy="5131837"/>
          </a:xfrm>
        </p:spPr>
        <p:txBody>
          <a:bodyPr/>
          <a:lstStyle/>
          <a:p>
            <a:pPr algn="just"/>
            <a:r>
              <a:rPr lang="en-US" b="1" dirty="0"/>
              <a:t>Follow-up of patients includes clinical examination and CA125 measurement. Studies have shown that levels of CA125 start to rise prior to onset of clinical evidence of disease recurrence; however, treating isolated rising CA125 levels does not improve survival.</a:t>
            </a:r>
            <a:endParaRPr lang="ar-IQ" b="1" dirty="0"/>
          </a:p>
        </p:txBody>
      </p:sp>
    </p:spTree>
    <p:extLst>
      <p:ext uri="{BB962C8B-B14F-4D97-AF65-F5344CB8AC3E}">
        <p14:creationId xmlns:p14="http://schemas.microsoft.com/office/powerpoint/2010/main" val="652059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94EED-4AA2-48B5-979E-FEE90FB98CCB}"/>
              </a:ext>
            </a:extLst>
          </p:cNvPr>
          <p:cNvSpPr>
            <a:spLocks noGrp="1"/>
          </p:cNvSpPr>
          <p:nvPr>
            <p:ph type="title"/>
          </p:nvPr>
        </p:nvSpPr>
        <p:spPr>
          <a:xfrm>
            <a:off x="0" y="202993"/>
            <a:ext cx="10515600" cy="1325563"/>
          </a:xfrm>
        </p:spPr>
        <p:txBody>
          <a:bodyPr>
            <a:normAutofit fontScale="90000"/>
          </a:bodyPr>
          <a:lstStyle/>
          <a:p>
            <a:r>
              <a:rPr lang="en-US" sz="3600" dirty="0">
                <a:solidFill>
                  <a:srgbClr val="FF0000"/>
                </a:solidFill>
                <a:latin typeface="+mn-lt"/>
              </a:rPr>
              <a:t>LO1</a:t>
            </a:r>
            <a:br>
              <a:rPr lang="en-US" sz="3600" dirty="0">
                <a:solidFill>
                  <a:srgbClr val="FF0000"/>
                </a:solidFill>
                <a:latin typeface="+mn-lt"/>
              </a:rPr>
            </a:br>
            <a:r>
              <a:rPr lang="en-US" sz="3600" dirty="0">
                <a:solidFill>
                  <a:srgbClr val="FF0000"/>
                </a:solidFill>
                <a:latin typeface="+mn-lt"/>
              </a:rPr>
              <a:t>Benign and malignant diseases of the ovary</a:t>
            </a:r>
            <a:br>
              <a:rPr lang="en-US" dirty="0">
                <a:solidFill>
                  <a:srgbClr val="FF0000"/>
                </a:solidFill>
                <a:latin typeface="+mn-lt"/>
              </a:rPr>
            </a:br>
            <a:r>
              <a:rPr lang="en-US" sz="3100" u="sng" dirty="0">
                <a:solidFill>
                  <a:srgbClr val="FF0000"/>
                </a:solidFill>
                <a:latin typeface="+mn-lt"/>
              </a:rPr>
              <a:t>Benign diseases of the ovary</a:t>
            </a:r>
            <a:br>
              <a:rPr lang="ar-IQ" dirty="0">
                <a:solidFill>
                  <a:srgbClr val="FF0000"/>
                </a:solidFill>
                <a:latin typeface="+mn-lt"/>
              </a:rPr>
            </a:br>
            <a:endParaRPr lang="ar-IQ" dirty="0">
              <a:solidFill>
                <a:srgbClr val="FF0000"/>
              </a:solidFill>
              <a:latin typeface="+mn-lt"/>
            </a:endParaRPr>
          </a:p>
        </p:txBody>
      </p:sp>
      <p:pic>
        <p:nvPicPr>
          <p:cNvPr id="7" name="Picture 6" descr="Table&#10;&#10;Description automatically generated">
            <a:extLst>
              <a:ext uri="{FF2B5EF4-FFF2-40B4-BE49-F238E27FC236}">
                <a16:creationId xmlns:a16="http://schemas.microsoft.com/office/drawing/2014/main" id="{1B93221D-555B-44A4-BD4D-446AD32869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2565" y="1314449"/>
            <a:ext cx="10264885" cy="5191125"/>
          </a:xfrm>
          <a:prstGeom prst="round2DiagRect">
            <a:avLst>
              <a:gd name="adj1" fmla="val 16667"/>
              <a:gd name="adj2" fmla="val 0"/>
            </a:avLst>
          </a:prstGeom>
          <a:ln w="88900" cap="sq">
            <a:solidFill>
              <a:srgbClr val="FF0000"/>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35509808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CC22F-FD5E-47F0-B090-CAAF7C335485}"/>
              </a:ext>
            </a:extLst>
          </p:cNvPr>
          <p:cNvSpPr>
            <a:spLocks noGrp="1"/>
          </p:cNvSpPr>
          <p:nvPr>
            <p:ph type="title"/>
          </p:nvPr>
        </p:nvSpPr>
        <p:spPr>
          <a:xfrm>
            <a:off x="-66870" y="18255"/>
            <a:ext cx="10515600" cy="1325563"/>
          </a:xfrm>
        </p:spPr>
        <p:txBody>
          <a:bodyPr>
            <a:normAutofit/>
          </a:bodyPr>
          <a:lstStyle/>
          <a:p>
            <a:r>
              <a:rPr lang="en-US" sz="3200" dirty="0">
                <a:solidFill>
                  <a:srgbClr val="FF0000"/>
                </a:solidFill>
                <a:latin typeface="+mn-lt"/>
              </a:rPr>
              <a:t>Prognosis</a:t>
            </a:r>
            <a:br>
              <a:rPr lang="en-US" sz="3200" dirty="0">
                <a:solidFill>
                  <a:srgbClr val="FF0000"/>
                </a:solidFill>
                <a:latin typeface="+mn-lt"/>
              </a:rPr>
            </a:br>
            <a:endParaRPr lang="ar-IQ" sz="3200" dirty="0">
              <a:solidFill>
                <a:srgbClr val="FF0000"/>
              </a:solidFill>
              <a:latin typeface="+mn-lt"/>
            </a:endParaRPr>
          </a:p>
        </p:txBody>
      </p:sp>
      <p:sp>
        <p:nvSpPr>
          <p:cNvPr id="3" name="Content Placeholder 2">
            <a:extLst>
              <a:ext uri="{FF2B5EF4-FFF2-40B4-BE49-F238E27FC236}">
                <a16:creationId xmlns:a16="http://schemas.microsoft.com/office/drawing/2014/main" id="{F35BABC5-568A-441A-B87E-1E6AC4C0EA0B}"/>
              </a:ext>
            </a:extLst>
          </p:cNvPr>
          <p:cNvSpPr>
            <a:spLocks noGrp="1"/>
          </p:cNvSpPr>
          <p:nvPr>
            <p:ph idx="1"/>
          </p:nvPr>
        </p:nvSpPr>
        <p:spPr>
          <a:xfrm>
            <a:off x="0" y="1166326"/>
            <a:ext cx="12192000" cy="5299787"/>
          </a:xfrm>
        </p:spPr>
        <p:txBody>
          <a:bodyPr>
            <a:normAutofit/>
          </a:bodyPr>
          <a:lstStyle/>
          <a:p>
            <a:r>
              <a:rPr lang="en-US" b="1" dirty="0"/>
              <a:t>Stage of disease</a:t>
            </a:r>
          </a:p>
          <a:p>
            <a:r>
              <a:rPr lang="en-US" b="1" dirty="0"/>
              <a:t>Volume of residual disease post surgery</a:t>
            </a:r>
          </a:p>
          <a:p>
            <a:r>
              <a:rPr lang="en-US" b="1" dirty="0"/>
              <a:t>Histological type and grade of </a:t>
            </a:r>
            <a:r>
              <a:rPr lang="en-US" b="1" dirty="0" err="1"/>
              <a:t>tumour</a:t>
            </a:r>
            <a:endParaRPr lang="en-US" b="1" dirty="0"/>
          </a:p>
          <a:p>
            <a:r>
              <a:rPr lang="en-US" b="1" dirty="0"/>
              <a:t>Age at presentation</a:t>
            </a:r>
          </a:p>
          <a:p>
            <a:r>
              <a:rPr lang="en-US" b="1" dirty="0"/>
              <a:t>overall 5-year survival for stage 1 disease is over 90% compared to 30% for stage 3 disease.</a:t>
            </a:r>
            <a:endParaRPr lang="ar-IQ" b="1" dirty="0"/>
          </a:p>
        </p:txBody>
      </p:sp>
    </p:spTree>
    <p:extLst>
      <p:ext uri="{BB962C8B-B14F-4D97-AF65-F5344CB8AC3E}">
        <p14:creationId xmlns:p14="http://schemas.microsoft.com/office/powerpoint/2010/main" val="21748922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4EE41-DAF8-483D-995D-DA34272FEB71}"/>
              </a:ext>
            </a:extLst>
          </p:cNvPr>
          <p:cNvSpPr>
            <a:spLocks noGrp="1"/>
          </p:cNvSpPr>
          <p:nvPr>
            <p:ph type="title"/>
          </p:nvPr>
        </p:nvSpPr>
        <p:spPr>
          <a:xfrm>
            <a:off x="-76200" y="0"/>
            <a:ext cx="10515600" cy="1325563"/>
          </a:xfrm>
        </p:spPr>
        <p:txBody>
          <a:bodyPr>
            <a:normAutofit fontScale="90000"/>
          </a:bodyPr>
          <a:lstStyle/>
          <a:p>
            <a:r>
              <a:rPr lang="en-US" sz="3200" dirty="0">
                <a:solidFill>
                  <a:srgbClr val="FF0000"/>
                </a:solidFill>
                <a:latin typeface="+mn-lt"/>
              </a:rPr>
              <a:t>LO 6</a:t>
            </a:r>
            <a:br>
              <a:rPr lang="en-US" sz="3200" dirty="0">
                <a:solidFill>
                  <a:srgbClr val="FF0000"/>
                </a:solidFill>
                <a:latin typeface="+mn-lt"/>
              </a:rPr>
            </a:br>
            <a:r>
              <a:rPr lang="en-US" sz="3200" dirty="0">
                <a:solidFill>
                  <a:srgbClr val="FF0000"/>
                </a:solidFill>
                <a:latin typeface="+mn-lt"/>
              </a:rPr>
              <a:t>Sex cord stromal </a:t>
            </a:r>
            <a:r>
              <a:rPr lang="en-US" sz="3200" dirty="0" err="1">
                <a:solidFill>
                  <a:srgbClr val="FF0000"/>
                </a:solidFill>
                <a:latin typeface="+mn-lt"/>
              </a:rPr>
              <a:t>tumours</a:t>
            </a:r>
            <a:br>
              <a:rPr lang="en-US" sz="3200" dirty="0">
                <a:solidFill>
                  <a:srgbClr val="FF0000"/>
                </a:solidFill>
                <a:latin typeface="+mn-lt"/>
              </a:rPr>
            </a:br>
            <a:endParaRPr lang="ar-IQ" sz="3200" dirty="0">
              <a:solidFill>
                <a:srgbClr val="FF0000"/>
              </a:solidFill>
              <a:latin typeface="+mn-lt"/>
            </a:endParaRPr>
          </a:p>
        </p:txBody>
      </p:sp>
      <p:sp>
        <p:nvSpPr>
          <p:cNvPr id="3" name="Content Placeholder 2">
            <a:extLst>
              <a:ext uri="{FF2B5EF4-FFF2-40B4-BE49-F238E27FC236}">
                <a16:creationId xmlns:a16="http://schemas.microsoft.com/office/drawing/2014/main" id="{386391B8-8501-4A5C-8B3E-86F90C8D18C7}"/>
              </a:ext>
            </a:extLst>
          </p:cNvPr>
          <p:cNvSpPr>
            <a:spLocks noGrp="1"/>
          </p:cNvSpPr>
          <p:nvPr>
            <p:ph idx="1"/>
          </p:nvPr>
        </p:nvSpPr>
        <p:spPr>
          <a:xfrm>
            <a:off x="0" y="1418561"/>
            <a:ext cx="12192000" cy="4351338"/>
          </a:xfrm>
        </p:spPr>
        <p:txBody>
          <a:bodyPr>
            <a:noAutofit/>
          </a:bodyPr>
          <a:lstStyle/>
          <a:p>
            <a:pPr algn="just"/>
            <a:r>
              <a:rPr lang="en-US" b="1" dirty="0"/>
              <a:t>These </a:t>
            </a:r>
            <a:r>
              <a:rPr lang="en-US" b="1" dirty="0" err="1"/>
              <a:t>tumours</a:t>
            </a:r>
            <a:r>
              <a:rPr lang="en-US" b="1" dirty="0"/>
              <a:t> account for approximately 10% per cent of ovarian </a:t>
            </a:r>
            <a:r>
              <a:rPr lang="en-US" b="1" dirty="0" err="1"/>
              <a:t>tumours</a:t>
            </a:r>
            <a:r>
              <a:rPr lang="en-US" b="1" dirty="0"/>
              <a:t>, but almost 90% cent of all functional (i.e. hormone-producing) </a:t>
            </a:r>
            <a:r>
              <a:rPr lang="en-US" b="1" dirty="0" err="1"/>
              <a:t>tumours</a:t>
            </a:r>
            <a:r>
              <a:rPr lang="en-US" b="1" dirty="0"/>
              <a:t>.</a:t>
            </a:r>
          </a:p>
          <a:p>
            <a:pPr algn="just"/>
            <a:r>
              <a:rPr lang="en-US" b="1" dirty="0"/>
              <a:t>granulosa cell </a:t>
            </a:r>
            <a:r>
              <a:rPr lang="en-US" b="1" dirty="0" err="1"/>
              <a:t>tumours</a:t>
            </a:r>
            <a:r>
              <a:rPr lang="en-US" b="1" dirty="0"/>
              <a:t> are the most common subtype, accounting for over 70% of sex cord stromal </a:t>
            </a:r>
            <a:r>
              <a:rPr lang="en-US" b="1" dirty="0" err="1"/>
              <a:t>tumours</a:t>
            </a:r>
            <a:r>
              <a:rPr lang="en-US" b="1" dirty="0"/>
              <a:t>.</a:t>
            </a:r>
          </a:p>
          <a:p>
            <a:pPr algn="just"/>
            <a:endParaRPr lang="en-US" b="1" dirty="0"/>
          </a:p>
        </p:txBody>
      </p:sp>
    </p:spTree>
    <p:extLst>
      <p:ext uri="{BB962C8B-B14F-4D97-AF65-F5344CB8AC3E}">
        <p14:creationId xmlns:p14="http://schemas.microsoft.com/office/powerpoint/2010/main" val="38765254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8E871-17B6-4764-B08D-845C4DF968C1}"/>
              </a:ext>
            </a:extLst>
          </p:cNvPr>
          <p:cNvSpPr>
            <a:spLocks noGrp="1"/>
          </p:cNvSpPr>
          <p:nvPr>
            <p:ph type="title"/>
          </p:nvPr>
        </p:nvSpPr>
        <p:spPr>
          <a:xfrm>
            <a:off x="0" y="-92075"/>
            <a:ext cx="10515600" cy="1325563"/>
          </a:xfrm>
        </p:spPr>
        <p:txBody>
          <a:bodyPr>
            <a:normAutofit/>
          </a:bodyPr>
          <a:lstStyle/>
          <a:p>
            <a:r>
              <a:rPr lang="en-US" sz="3200" b="1" dirty="0">
                <a:solidFill>
                  <a:srgbClr val="FF0000"/>
                </a:solidFill>
              </a:rPr>
              <a:t>Clinical features</a:t>
            </a:r>
            <a:br>
              <a:rPr lang="en-US" sz="3200" b="1" dirty="0">
                <a:solidFill>
                  <a:srgbClr val="FF0000"/>
                </a:solidFill>
              </a:rPr>
            </a:br>
            <a:endParaRPr lang="ar-IQ" sz="3200" dirty="0">
              <a:solidFill>
                <a:srgbClr val="FF0000"/>
              </a:solidFill>
            </a:endParaRPr>
          </a:p>
        </p:txBody>
      </p:sp>
      <p:sp>
        <p:nvSpPr>
          <p:cNvPr id="3" name="Content Placeholder 2">
            <a:extLst>
              <a:ext uri="{FF2B5EF4-FFF2-40B4-BE49-F238E27FC236}">
                <a16:creationId xmlns:a16="http://schemas.microsoft.com/office/drawing/2014/main" id="{70CCFAB6-79CD-42BB-9B12-87E37B3175AC}"/>
              </a:ext>
            </a:extLst>
          </p:cNvPr>
          <p:cNvSpPr>
            <a:spLocks noGrp="1"/>
          </p:cNvSpPr>
          <p:nvPr>
            <p:ph idx="1"/>
          </p:nvPr>
        </p:nvSpPr>
        <p:spPr>
          <a:xfrm>
            <a:off x="0" y="1233488"/>
            <a:ext cx="12192000" cy="5213965"/>
          </a:xfrm>
        </p:spPr>
        <p:txBody>
          <a:bodyPr>
            <a:normAutofit/>
          </a:bodyPr>
          <a:lstStyle/>
          <a:p>
            <a:pPr algn="just"/>
            <a:r>
              <a:rPr lang="en-US" b="1" dirty="0"/>
              <a:t>A significant percentage of these </a:t>
            </a:r>
            <a:r>
              <a:rPr lang="en-US" b="1" dirty="0" err="1"/>
              <a:t>tumours</a:t>
            </a:r>
            <a:r>
              <a:rPr lang="en-US" b="1" dirty="0"/>
              <a:t> present with manifestations of their hormone production, typically irregular menstrual bleeding, postmenopausal bleeding or precocious puberty in young girls.</a:t>
            </a:r>
          </a:p>
          <a:p>
            <a:pPr algn="just"/>
            <a:r>
              <a:rPr lang="en-US" b="1" dirty="0"/>
              <a:t>Granulosa cell </a:t>
            </a:r>
            <a:r>
              <a:rPr lang="en-US" b="1" dirty="0" err="1"/>
              <a:t>tumours</a:t>
            </a:r>
            <a:r>
              <a:rPr lang="en-US" b="1" dirty="0"/>
              <a:t> may present as a large pelvic mass or with pain due to torsion/</a:t>
            </a:r>
            <a:r>
              <a:rPr lang="en-US" b="1" dirty="0" err="1"/>
              <a:t>haemorrhage</a:t>
            </a:r>
            <a:endParaRPr lang="en-US" b="1" dirty="0"/>
          </a:p>
          <a:p>
            <a:pPr algn="just"/>
            <a:r>
              <a:rPr lang="en-US" b="1" dirty="0"/>
              <a:t>Sertoli–Leydig cell </a:t>
            </a:r>
            <a:r>
              <a:rPr lang="en-US" b="1" dirty="0" err="1"/>
              <a:t>tumours</a:t>
            </a:r>
            <a:r>
              <a:rPr lang="en-US" b="1" dirty="0"/>
              <a:t> produce androgens in over 50% of cases. Patients present with a pelvic mass and signs of virilization. Common symptoms are amenorrhea , deep voice and hirsutism.</a:t>
            </a:r>
          </a:p>
          <a:p>
            <a:pPr algn="just"/>
            <a:r>
              <a:rPr lang="en-US" b="1" dirty="0"/>
              <a:t>Occasionally, this group of </a:t>
            </a:r>
            <a:r>
              <a:rPr lang="en-US" b="1" dirty="0" err="1"/>
              <a:t>tumours</a:t>
            </a:r>
            <a:r>
              <a:rPr lang="en-US" b="1" dirty="0"/>
              <a:t> produce </a:t>
            </a:r>
            <a:r>
              <a:rPr lang="en-US" b="1" dirty="0" err="1"/>
              <a:t>oestrogen</a:t>
            </a:r>
            <a:r>
              <a:rPr lang="en-US" b="1" dirty="0"/>
              <a:t> and rarely renin, causing hypertension</a:t>
            </a:r>
            <a:endParaRPr lang="ar-IQ" b="1" dirty="0"/>
          </a:p>
          <a:p>
            <a:endParaRPr lang="ar-IQ" dirty="0"/>
          </a:p>
        </p:txBody>
      </p:sp>
    </p:spTree>
    <p:extLst>
      <p:ext uri="{BB962C8B-B14F-4D97-AF65-F5344CB8AC3E}">
        <p14:creationId xmlns:p14="http://schemas.microsoft.com/office/powerpoint/2010/main" val="17120361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D7B7B-A77A-4BDC-9C0C-A21B3B120C5A}"/>
              </a:ext>
            </a:extLst>
          </p:cNvPr>
          <p:cNvSpPr>
            <a:spLocks noGrp="1"/>
          </p:cNvSpPr>
          <p:nvPr>
            <p:ph type="title"/>
          </p:nvPr>
        </p:nvSpPr>
        <p:spPr>
          <a:xfrm>
            <a:off x="-85531" y="18255"/>
            <a:ext cx="10515600" cy="1325563"/>
          </a:xfrm>
        </p:spPr>
        <p:txBody>
          <a:bodyPr>
            <a:normAutofit/>
          </a:bodyPr>
          <a:lstStyle/>
          <a:p>
            <a:r>
              <a:rPr lang="en-US" sz="3200" dirty="0">
                <a:solidFill>
                  <a:srgbClr val="FF0000"/>
                </a:solidFill>
                <a:latin typeface="+mn-lt"/>
              </a:rPr>
              <a:t>Treatment</a:t>
            </a:r>
            <a:br>
              <a:rPr lang="en-US" sz="3200" dirty="0">
                <a:solidFill>
                  <a:srgbClr val="FF0000"/>
                </a:solidFill>
                <a:latin typeface="+mn-lt"/>
              </a:rPr>
            </a:br>
            <a:endParaRPr lang="ar-IQ" sz="3200" dirty="0">
              <a:solidFill>
                <a:srgbClr val="FF0000"/>
              </a:solidFill>
              <a:latin typeface="+mn-lt"/>
            </a:endParaRPr>
          </a:p>
        </p:txBody>
      </p:sp>
      <p:sp>
        <p:nvSpPr>
          <p:cNvPr id="3" name="Content Placeholder 2">
            <a:extLst>
              <a:ext uri="{FF2B5EF4-FFF2-40B4-BE49-F238E27FC236}">
                <a16:creationId xmlns:a16="http://schemas.microsoft.com/office/drawing/2014/main" id="{3F4E46D0-843E-4992-B0E2-1F557748FA34}"/>
              </a:ext>
            </a:extLst>
          </p:cNvPr>
          <p:cNvSpPr>
            <a:spLocks noGrp="1"/>
          </p:cNvSpPr>
          <p:nvPr>
            <p:ph idx="1"/>
          </p:nvPr>
        </p:nvSpPr>
        <p:spPr>
          <a:xfrm>
            <a:off x="0" y="1660751"/>
            <a:ext cx="12192000" cy="5197249"/>
          </a:xfrm>
        </p:spPr>
        <p:txBody>
          <a:bodyPr>
            <a:normAutofit/>
          </a:bodyPr>
          <a:lstStyle/>
          <a:p>
            <a:pPr algn="just"/>
            <a:r>
              <a:rPr lang="en-US" b="1" dirty="0"/>
              <a:t>Treatment is based on the patient’s age and wish to preserve fertility. If the patient is young, unilateral </a:t>
            </a:r>
            <a:r>
              <a:rPr lang="en-US" b="1" dirty="0" err="1"/>
              <a:t>salpingo</a:t>
            </a:r>
            <a:r>
              <a:rPr lang="en-US" b="1" dirty="0"/>
              <a:t>-oophorectomy, endometrial sampling and staging is sufficient. In the older group, full surgical staging is recommended.</a:t>
            </a:r>
          </a:p>
          <a:p>
            <a:pPr algn="just"/>
            <a:endParaRPr lang="en-US" b="1" dirty="0"/>
          </a:p>
        </p:txBody>
      </p:sp>
    </p:spTree>
    <p:extLst>
      <p:ext uri="{BB962C8B-B14F-4D97-AF65-F5344CB8AC3E}">
        <p14:creationId xmlns:p14="http://schemas.microsoft.com/office/powerpoint/2010/main" val="13496686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6393DE-B27C-4523-BA7B-814088B17C5F}"/>
              </a:ext>
            </a:extLst>
          </p:cNvPr>
          <p:cNvSpPr>
            <a:spLocks noGrp="1"/>
          </p:cNvSpPr>
          <p:nvPr>
            <p:ph type="title"/>
          </p:nvPr>
        </p:nvSpPr>
        <p:spPr>
          <a:xfrm>
            <a:off x="-76200" y="-82744"/>
            <a:ext cx="10515600" cy="1325563"/>
          </a:xfrm>
        </p:spPr>
        <p:txBody>
          <a:bodyPr>
            <a:normAutofit/>
          </a:bodyPr>
          <a:lstStyle/>
          <a:p>
            <a:r>
              <a:rPr lang="en-US" sz="3200" dirty="0">
                <a:solidFill>
                  <a:srgbClr val="FF0000"/>
                </a:solidFill>
                <a:latin typeface="+mn-lt"/>
              </a:rPr>
              <a:t>Germ cell </a:t>
            </a:r>
            <a:r>
              <a:rPr lang="en-US" sz="3200" dirty="0" err="1">
                <a:solidFill>
                  <a:srgbClr val="FF0000"/>
                </a:solidFill>
                <a:latin typeface="+mn-lt"/>
              </a:rPr>
              <a:t>tumours</a:t>
            </a:r>
            <a:br>
              <a:rPr lang="en-US" sz="3200" dirty="0">
                <a:solidFill>
                  <a:srgbClr val="FF0000"/>
                </a:solidFill>
                <a:latin typeface="+mn-lt"/>
              </a:rPr>
            </a:br>
            <a:endParaRPr lang="ar-IQ" sz="3200" dirty="0">
              <a:solidFill>
                <a:srgbClr val="FF0000"/>
              </a:solidFill>
              <a:latin typeface="+mn-lt"/>
            </a:endParaRPr>
          </a:p>
        </p:txBody>
      </p:sp>
      <p:sp>
        <p:nvSpPr>
          <p:cNvPr id="3" name="Content Placeholder 2">
            <a:extLst>
              <a:ext uri="{FF2B5EF4-FFF2-40B4-BE49-F238E27FC236}">
                <a16:creationId xmlns:a16="http://schemas.microsoft.com/office/drawing/2014/main" id="{C35478A4-F5CE-418A-BA20-017D3B048872}"/>
              </a:ext>
            </a:extLst>
          </p:cNvPr>
          <p:cNvSpPr>
            <a:spLocks noGrp="1"/>
          </p:cNvSpPr>
          <p:nvPr>
            <p:ph idx="1"/>
          </p:nvPr>
        </p:nvSpPr>
        <p:spPr>
          <a:xfrm>
            <a:off x="0" y="961052"/>
            <a:ext cx="12192000" cy="5374433"/>
          </a:xfrm>
        </p:spPr>
        <p:txBody>
          <a:bodyPr>
            <a:normAutofit fontScale="92500" lnSpcReduction="20000"/>
          </a:bodyPr>
          <a:lstStyle/>
          <a:p>
            <a:pPr marL="0" indent="0">
              <a:buNone/>
            </a:pPr>
            <a:endParaRPr lang="en-US" b="1" dirty="0"/>
          </a:p>
          <a:p>
            <a:pPr algn="just"/>
            <a:r>
              <a:rPr lang="en-US" sz="3000" b="1" dirty="0"/>
              <a:t>Malignant germ cell </a:t>
            </a:r>
            <a:r>
              <a:rPr lang="en-US" sz="3000" b="1" dirty="0" err="1"/>
              <a:t>tumours</a:t>
            </a:r>
            <a:r>
              <a:rPr lang="en-US" sz="3000" b="1" dirty="0"/>
              <a:t> occur mainly in young women and account for approximately 10% of ovarian </a:t>
            </a:r>
            <a:r>
              <a:rPr lang="en-US" sz="3000" b="1" dirty="0" err="1"/>
              <a:t>tumours</a:t>
            </a:r>
            <a:r>
              <a:rPr lang="en-US" sz="3000" b="1" dirty="0"/>
              <a:t>.</a:t>
            </a:r>
          </a:p>
          <a:p>
            <a:pPr algn="just"/>
            <a:r>
              <a:rPr lang="en-US" sz="3000" b="1" dirty="0"/>
              <a:t>Dysgerminomas account for 50% of all germ cell </a:t>
            </a:r>
            <a:r>
              <a:rPr lang="en-US" sz="3000" b="1" dirty="0" err="1"/>
              <a:t>tumours</a:t>
            </a:r>
            <a:r>
              <a:rPr lang="en-US" sz="3000" b="1" dirty="0"/>
              <a:t>. They are bilateral in 20% of cases and occasionally secrete human chorionic gonadotrophin (</a:t>
            </a:r>
            <a:r>
              <a:rPr lang="en-US" sz="3000" b="1" dirty="0" err="1"/>
              <a:t>hCG</a:t>
            </a:r>
            <a:r>
              <a:rPr lang="en-US" sz="3000" b="1" dirty="0"/>
              <a:t>).</a:t>
            </a:r>
          </a:p>
          <a:p>
            <a:pPr algn="just"/>
            <a:r>
              <a:rPr lang="en-US" sz="3000" b="1" dirty="0"/>
              <a:t>Endodermal sinus yolk sac </a:t>
            </a:r>
            <a:r>
              <a:rPr lang="en-US" sz="3000" b="1" dirty="0" err="1"/>
              <a:t>tumours</a:t>
            </a:r>
            <a:r>
              <a:rPr lang="en-US" sz="3000" b="1" dirty="0"/>
              <a:t> are the second most common germ cell </a:t>
            </a:r>
            <a:r>
              <a:rPr lang="en-US" sz="3000" b="1" dirty="0" err="1"/>
              <a:t>tumours</a:t>
            </a:r>
            <a:r>
              <a:rPr lang="en-US" sz="3000" b="1" dirty="0"/>
              <a:t>, accounting for 15% of the total. They are rarely bilateral and secrete α-fetoprotein (AFP). They present with a large solid mass that often causes acute symptoms with torsion or rupture .</a:t>
            </a:r>
          </a:p>
          <a:p>
            <a:pPr algn="just"/>
            <a:r>
              <a:rPr lang="en-US" sz="3000" b="1" dirty="0"/>
              <a:t>Immature teratomas account for 15–20% of malignant germ cell </a:t>
            </a:r>
            <a:r>
              <a:rPr lang="en-US" sz="3000" b="1" dirty="0" err="1"/>
              <a:t>tumours</a:t>
            </a:r>
            <a:r>
              <a:rPr lang="en-US" sz="3000" b="1" dirty="0"/>
              <a:t> and about 1% of all teratomas. They are classified as mature or immature depending on the grading of neural tissue present.</a:t>
            </a:r>
          </a:p>
          <a:p>
            <a:pPr algn="just"/>
            <a:r>
              <a:rPr lang="en-US" sz="3000" b="1" dirty="0"/>
              <a:t>Non-gestational choriocarcinomas are very rare, usually presenting in young girls with irregular bleeding and very high levels of </a:t>
            </a:r>
            <a:r>
              <a:rPr lang="en-US" sz="3000" b="1" dirty="0" err="1"/>
              <a:t>hCG</a:t>
            </a:r>
            <a:r>
              <a:rPr lang="en-US" sz="3000" b="1" dirty="0"/>
              <a:t>.</a:t>
            </a:r>
            <a:endParaRPr lang="ar-IQ" sz="3000" b="1" dirty="0"/>
          </a:p>
          <a:p>
            <a:endParaRPr lang="ar-IQ" b="1" dirty="0"/>
          </a:p>
        </p:txBody>
      </p:sp>
    </p:spTree>
    <p:extLst>
      <p:ext uri="{BB962C8B-B14F-4D97-AF65-F5344CB8AC3E}">
        <p14:creationId xmlns:p14="http://schemas.microsoft.com/office/powerpoint/2010/main" val="6046345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9A3C9-818C-46AC-A2C5-5C5340E9081A}"/>
              </a:ext>
            </a:extLst>
          </p:cNvPr>
          <p:cNvSpPr>
            <a:spLocks noGrp="1"/>
          </p:cNvSpPr>
          <p:nvPr>
            <p:ph type="title"/>
          </p:nvPr>
        </p:nvSpPr>
        <p:spPr>
          <a:xfrm>
            <a:off x="-66870" y="-73414"/>
            <a:ext cx="10515600" cy="1325563"/>
          </a:xfrm>
        </p:spPr>
        <p:txBody>
          <a:bodyPr>
            <a:normAutofit/>
          </a:bodyPr>
          <a:lstStyle/>
          <a:p>
            <a:r>
              <a:rPr lang="en-US" sz="3200" dirty="0">
                <a:solidFill>
                  <a:srgbClr val="FF0000"/>
                </a:solidFill>
                <a:latin typeface="+mn-lt"/>
              </a:rPr>
              <a:t>Treatment</a:t>
            </a:r>
            <a:br>
              <a:rPr lang="en-US" sz="3200" dirty="0">
                <a:solidFill>
                  <a:srgbClr val="FF0000"/>
                </a:solidFill>
                <a:latin typeface="+mn-lt"/>
              </a:rPr>
            </a:br>
            <a:endParaRPr lang="ar-IQ" sz="3200" dirty="0">
              <a:solidFill>
                <a:srgbClr val="FF0000"/>
              </a:solidFill>
              <a:latin typeface="+mn-lt"/>
            </a:endParaRPr>
          </a:p>
        </p:txBody>
      </p:sp>
      <p:sp>
        <p:nvSpPr>
          <p:cNvPr id="3" name="Content Placeholder 2">
            <a:extLst>
              <a:ext uri="{FF2B5EF4-FFF2-40B4-BE49-F238E27FC236}">
                <a16:creationId xmlns:a16="http://schemas.microsoft.com/office/drawing/2014/main" id="{AAF9C651-BABB-425A-AB2C-1A427490CC66}"/>
              </a:ext>
            </a:extLst>
          </p:cNvPr>
          <p:cNvSpPr>
            <a:spLocks noGrp="1"/>
          </p:cNvSpPr>
          <p:nvPr>
            <p:ph idx="1"/>
          </p:nvPr>
        </p:nvSpPr>
        <p:spPr>
          <a:xfrm>
            <a:off x="0" y="1035698"/>
            <a:ext cx="12192000" cy="5617029"/>
          </a:xfrm>
        </p:spPr>
        <p:txBody>
          <a:bodyPr>
            <a:normAutofit/>
          </a:bodyPr>
          <a:lstStyle/>
          <a:p>
            <a:pPr algn="just"/>
            <a:r>
              <a:rPr lang="en-US" b="1" dirty="0"/>
              <a:t>Surgery is tailored to suit the patient. As most women presenting with malignant germ cell </a:t>
            </a:r>
            <a:r>
              <a:rPr lang="en-US" b="1" dirty="0" err="1"/>
              <a:t>tumours</a:t>
            </a:r>
            <a:r>
              <a:rPr lang="en-US" b="1" dirty="0"/>
              <a:t> are of reproductive age, fertility-sparing treatment may be preferred. An exploratory laparotomy is performed to remove the </a:t>
            </a:r>
            <a:r>
              <a:rPr lang="en-US" b="1" dirty="0" err="1"/>
              <a:t>tumour</a:t>
            </a:r>
            <a:r>
              <a:rPr lang="en-US" b="1" dirty="0"/>
              <a:t> and assess contralateral spread to the other ovary (20% in dysgerminoma). If there is a cyst present on the other ovary, this should be removed. Careful inspection of the abdominal cavity is required with peritoneal biopsies and sampling of any enlarged pelvic or para-aortic nodes performed</a:t>
            </a:r>
          </a:p>
          <a:p>
            <a:pPr algn="just"/>
            <a:r>
              <a:rPr lang="en-US" b="1" dirty="0"/>
              <a:t>Postoperative chemotherapy depends on stage of disease. The most common regime used is a combination of bleomycin, etoposide and cisplatin (BEP), given as a course of three to four treatments, 3 weeks apart .</a:t>
            </a:r>
            <a:endParaRPr lang="ar-IQ" b="1" dirty="0"/>
          </a:p>
        </p:txBody>
      </p:sp>
    </p:spTree>
    <p:extLst>
      <p:ext uri="{BB962C8B-B14F-4D97-AF65-F5344CB8AC3E}">
        <p14:creationId xmlns:p14="http://schemas.microsoft.com/office/powerpoint/2010/main" val="24043468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FE98AD8-4796-4244-A06C-BF68B5C93B48}"/>
              </a:ext>
            </a:extLst>
          </p:cNvPr>
          <p:cNvSpPr/>
          <p:nvPr/>
        </p:nvSpPr>
        <p:spPr>
          <a:xfrm>
            <a:off x="693777" y="1964445"/>
            <a:ext cx="11256736" cy="2646878"/>
          </a:xfrm>
          <a:prstGeom prst="rect">
            <a:avLst/>
          </a:prstGeom>
          <a:noFill/>
        </p:spPr>
        <p:txBody>
          <a:bodyPr wrap="none" lIns="91440" tIns="45720" rIns="91440" bIns="45720">
            <a:spAutoFit/>
          </a:bodyPr>
          <a:lstStyle/>
          <a:p>
            <a:pPr algn="ctr"/>
            <a:r>
              <a:rPr lang="en-US" sz="16600" b="1" cap="none" spc="0" dirty="0">
                <a:ln w="22225">
                  <a:solidFill>
                    <a:schemeClr val="accent2"/>
                  </a:solidFill>
                  <a:prstDash val="solid"/>
                </a:ln>
                <a:solidFill>
                  <a:schemeClr val="accent2">
                    <a:lumMod val="40000"/>
                    <a:lumOff val="60000"/>
                  </a:schemeClr>
                </a:solidFill>
                <a:effectLst/>
              </a:rPr>
              <a:t>THANK YOU </a:t>
            </a:r>
          </a:p>
        </p:txBody>
      </p:sp>
    </p:spTree>
    <p:extLst>
      <p:ext uri="{BB962C8B-B14F-4D97-AF65-F5344CB8AC3E}">
        <p14:creationId xmlns:p14="http://schemas.microsoft.com/office/powerpoint/2010/main" val="3476675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93B33-1D8E-43EA-8087-BB78573D930E}"/>
              </a:ext>
            </a:extLst>
          </p:cNvPr>
          <p:cNvSpPr>
            <a:spLocks noGrp="1"/>
          </p:cNvSpPr>
          <p:nvPr>
            <p:ph type="title"/>
          </p:nvPr>
        </p:nvSpPr>
        <p:spPr>
          <a:xfrm>
            <a:off x="-66869" y="18255"/>
            <a:ext cx="10515600" cy="1325563"/>
          </a:xfrm>
        </p:spPr>
        <p:txBody>
          <a:bodyPr>
            <a:normAutofit/>
          </a:bodyPr>
          <a:lstStyle/>
          <a:p>
            <a:r>
              <a:rPr lang="en-US" sz="3200" dirty="0">
                <a:solidFill>
                  <a:srgbClr val="FF0000"/>
                </a:solidFill>
                <a:latin typeface="+mn-lt"/>
              </a:rPr>
              <a:t>Diagnosis</a:t>
            </a:r>
            <a:br>
              <a:rPr lang="en-US" sz="3200" dirty="0">
                <a:solidFill>
                  <a:srgbClr val="FF0000"/>
                </a:solidFill>
                <a:latin typeface="+mn-lt"/>
              </a:rPr>
            </a:br>
            <a:endParaRPr lang="ar-IQ" sz="3200" dirty="0">
              <a:solidFill>
                <a:srgbClr val="FF0000"/>
              </a:solidFill>
              <a:latin typeface="+mn-lt"/>
            </a:endParaRPr>
          </a:p>
        </p:txBody>
      </p:sp>
      <p:sp>
        <p:nvSpPr>
          <p:cNvPr id="3" name="Content Placeholder 2">
            <a:extLst>
              <a:ext uri="{FF2B5EF4-FFF2-40B4-BE49-F238E27FC236}">
                <a16:creationId xmlns:a16="http://schemas.microsoft.com/office/drawing/2014/main" id="{3A81262C-D696-4CE7-B632-6CD8A2790F1E}"/>
              </a:ext>
            </a:extLst>
          </p:cNvPr>
          <p:cNvSpPr>
            <a:spLocks noGrp="1"/>
          </p:cNvSpPr>
          <p:nvPr>
            <p:ph idx="1"/>
          </p:nvPr>
        </p:nvSpPr>
        <p:spPr>
          <a:xfrm>
            <a:off x="0" y="1181813"/>
            <a:ext cx="12192000" cy="4351338"/>
          </a:xfrm>
        </p:spPr>
        <p:txBody>
          <a:bodyPr>
            <a:noAutofit/>
          </a:bodyPr>
          <a:lstStyle/>
          <a:p>
            <a:pPr algn="just"/>
            <a:r>
              <a:rPr lang="en-US" b="1" dirty="0"/>
              <a:t>symptoms of pelvic discomfort or pressure on the bowel or bladder. Acute pain may represent torsion of a cyst, rupture or hemorrhage into it Abdominal and bimanual pelvic examination may elicit a pelvic/abdominal mass that may be tender and will be separate from the uterus</a:t>
            </a:r>
          </a:p>
          <a:p>
            <a:pPr algn="just"/>
            <a:r>
              <a:rPr lang="en-US" b="1" dirty="0"/>
              <a:t>The first-line investigation for women with a suspected pelvic mass or pelvic pain is an USS. A TVUSS has better resolution for pelvic masses. A transabdominal ultrasound scan (TAUSS) is indicated in women who have never been sexually active, or in combinations with a TVUSS where large ovarian masses extending beyond the pelvis and into the abdomen are present</a:t>
            </a:r>
          </a:p>
          <a:p>
            <a:pPr algn="just"/>
            <a:r>
              <a:rPr lang="en-US" b="1" dirty="0"/>
              <a:t>(CT) scanning or magnetic resonance imaging (MRI) can further characterize the nature of ovarian cysts, especially where they are thought to be potentially malignant</a:t>
            </a:r>
          </a:p>
        </p:txBody>
      </p:sp>
    </p:spTree>
    <p:extLst>
      <p:ext uri="{BB962C8B-B14F-4D97-AF65-F5344CB8AC3E}">
        <p14:creationId xmlns:p14="http://schemas.microsoft.com/office/powerpoint/2010/main" val="284848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77D165-1BDB-404B-846D-E55616264D3C}"/>
              </a:ext>
            </a:extLst>
          </p:cNvPr>
          <p:cNvSpPr>
            <a:spLocks noGrp="1"/>
          </p:cNvSpPr>
          <p:nvPr>
            <p:ph idx="1"/>
          </p:nvPr>
        </p:nvSpPr>
        <p:spPr>
          <a:xfrm>
            <a:off x="0" y="979714"/>
            <a:ext cx="12192000" cy="5467739"/>
          </a:xfrm>
        </p:spPr>
        <p:txBody>
          <a:bodyPr/>
          <a:lstStyle/>
          <a:p>
            <a:pPr algn="just"/>
            <a:r>
              <a:rPr lang="en-US" b="1" dirty="0"/>
              <a:t>Serological </a:t>
            </a:r>
            <a:r>
              <a:rPr lang="en-US" b="1" dirty="0" err="1"/>
              <a:t>tumour</a:t>
            </a:r>
            <a:r>
              <a:rPr lang="en-US" b="1" dirty="0"/>
              <a:t> markers should also be taken to help determine the type of ovarian cyst and differentiate between a benign and malignant neoplasm</a:t>
            </a:r>
          </a:p>
          <a:p>
            <a:pPr algn="just"/>
            <a:r>
              <a:rPr lang="en-US" b="1" dirty="0"/>
              <a:t>A pregnancy test should be performed to exclude pregnancy.</a:t>
            </a:r>
          </a:p>
          <a:p>
            <a:pPr algn="just"/>
            <a:r>
              <a:rPr lang="en-US" b="1" dirty="0"/>
              <a:t>Inflammatory markers, such as C-reactive protein (CRP) and white cell count (WCC), are important if the differential diagnosis includes appendicitis or a </a:t>
            </a:r>
            <a:r>
              <a:rPr lang="en-US" b="1" dirty="0" err="1"/>
              <a:t>tubo</a:t>
            </a:r>
            <a:r>
              <a:rPr lang="en-US" b="1" dirty="0"/>
              <a:t>-ovarian abscess.</a:t>
            </a:r>
          </a:p>
          <a:p>
            <a:pPr algn="just"/>
            <a:r>
              <a:rPr lang="en-US" b="1" dirty="0"/>
              <a:t>Tumor markers ??</a:t>
            </a:r>
            <a:endParaRPr lang="ar-IQ" b="1" dirty="0"/>
          </a:p>
        </p:txBody>
      </p:sp>
    </p:spTree>
    <p:extLst>
      <p:ext uri="{BB962C8B-B14F-4D97-AF65-F5344CB8AC3E}">
        <p14:creationId xmlns:p14="http://schemas.microsoft.com/office/powerpoint/2010/main" val="102984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A552E-0ECE-43E4-AAC9-18CA5B6A6298}"/>
              </a:ext>
            </a:extLst>
          </p:cNvPr>
          <p:cNvSpPr>
            <a:spLocks noGrp="1"/>
          </p:cNvSpPr>
          <p:nvPr>
            <p:ph type="title"/>
          </p:nvPr>
        </p:nvSpPr>
        <p:spPr>
          <a:xfrm>
            <a:off x="-76200" y="0"/>
            <a:ext cx="10515600" cy="1325563"/>
          </a:xfrm>
        </p:spPr>
        <p:txBody>
          <a:bodyPr>
            <a:normAutofit fontScale="90000"/>
          </a:bodyPr>
          <a:lstStyle/>
          <a:p>
            <a:r>
              <a:rPr lang="en-US" sz="3200" dirty="0">
                <a:solidFill>
                  <a:srgbClr val="FF0000"/>
                </a:solidFill>
                <a:latin typeface="+mn-lt"/>
              </a:rPr>
              <a:t>LO 2</a:t>
            </a:r>
            <a:br>
              <a:rPr lang="en-US" sz="3200" dirty="0">
                <a:solidFill>
                  <a:srgbClr val="FF0000"/>
                </a:solidFill>
                <a:latin typeface="+mn-lt"/>
              </a:rPr>
            </a:br>
            <a:r>
              <a:rPr lang="en-US" sz="3200" dirty="0">
                <a:solidFill>
                  <a:srgbClr val="FF0000"/>
                </a:solidFill>
                <a:latin typeface="+mn-lt"/>
              </a:rPr>
              <a:t>Ovarian torsion</a:t>
            </a:r>
            <a:br>
              <a:rPr lang="en-US" sz="3200" dirty="0">
                <a:solidFill>
                  <a:srgbClr val="FF0000"/>
                </a:solidFill>
                <a:latin typeface="+mn-lt"/>
              </a:rPr>
            </a:br>
            <a:endParaRPr lang="ar-IQ" sz="3200" dirty="0">
              <a:solidFill>
                <a:srgbClr val="FF0000"/>
              </a:solidFill>
              <a:latin typeface="+mn-lt"/>
            </a:endParaRPr>
          </a:p>
        </p:txBody>
      </p:sp>
      <p:sp>
        <p:nvSpPr>
          <p:cNvPr id="3" name="Content Placeholder 2">
            <a:extLst>
              <a:ext uri="{FF2B5EF4-FFF2-40B4-BE49-F238E27FC236}">
                <a16:creationId xmlns:a16="http://schemas.microsoft.com/office/drawing/2014/main" id="{0E702ECE-16CC-45F6-B5B2-04753F53EF5B}"/>
              </a:ext>
            </a:extLst>
          </p:cNvPr>
          <p:cNvSpPr>
            <a:spLocks noGrp="1"/>
          </p:cNvSpPr>
          <p:nvPr>
            <p:ph idx="1"/>
          </p:nvPr>
        </p:nvSpPr>
        <p:spPr>
          <a:xfrm>
            <a:off x="0" y="923730"/>
            <a:ext cx="12192000" cy="5439747"/>
          </a:xfrm>
        </p:spPr>
        <p:txBody>
          <a:bodyPr>
            <a:noAutofit/>
          </a:bodyPr>
          <a:lstStyle/>
          <a:p>
            <a:pPr algn="just"/>
            <a:r>
              <a:rPr lang="en-US" b="1" dirty="0"/>
              <a:t>Torsion of an ovary refers to a situation where there is rotation of the vascular pedicle supplying the ovary, which compresses and cuts its blood supply. Torsion is more likely with enlargement of the ovary as is seen in the presence of an ovarian cyst</a:t>
            </a:r>
          </a:p>
          <a:p>
            <a:pPr algn="just"/>
            <a:r>
              <a:rPr lang="en-US" b="1" dirty="0"/>
              <a:t>Presenting symptoms are usually acute onset of lower abdominal pain associated with nausea and vomiting. Pelvic USS with Doppler measurement of blood flow may be useful in the diagnosis, to confirm the presence of a cyst and comment on blood flow to the ovary</a:t>
            </a:r>
          </a:p>
          <a:p>
            <a:pPr algn="just"/>
            <a:r>
              <a:rPr lang="en-US" b="1" dirty="0"/>
              <a:t>Emergency surgical treatment to untwist the ovary and its attached pedicle is required to restore blood flow, and the ovarian cyst should then be removed. However, if this complication is not recognized within a few hours of presentation, infarction and gangrene may result, necessitating removal of the necrotic ovary</a:t>
            </a:r>
            <a:endParaRPr lang="ar-IQ" b="1" dirty="0"/>
          </a:p>
        </p:txBody>
      </p:sp>
    </p:spTree>
    <p:extLst>
      <p:ext uri="{BB962C8B-B14F-4D97-AF65-F5344CB8AC3E}">
        <p14:creationId xmlns:p14="http://schemas.microsoft.com/office/powerpoint/2010/main" val="21331222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647C6-735C-413B-A9C0-4DF6BCF7E7E1}"/>
              </a:ext>
            </a:extLst>
          </p:cNvPr>
          <p:cNvSpPr>
            <a:spLocks noGrp="1"/>
          </p:cNvSpPr>
          <p:nvPr>
            <p:ph type="title"/>
          </p:nvPr>
        </p:nvSpPr>
        <p:spPr>
          <a:xfrm>
            <a:off x="0" y="75876"/>
            <a:ext cx="10515600" cy="1325563"/>
          </a:xfrm>
        </p:spPr>
        <p:txBody>
          <a:bodyPr>
            <a:normAutofit fontScale="90000"/>
          </a:bodyPr>
          <a:lstStyle/>
          <a:p>
            <a:r>
              <a:rPr lang="en-US" sz="3200" dirty="0">
                <a:solidFill>
                  <a:srgbClr val="FF0000"/>
                </a:solidFill>
                <a:latin typeface="+mn-lt"/>
              </a:rPr>
              <a:t>LO 3</a:t>
            </a:r>
            <a:br>
              <a:rPr lang="en-US" sz="3200" dirty="0">
                <a:solidFill>
                  <a:srgbClr val="FF0000"/>
                </a:solidFill>
                <a:latin typeface="+mn-lt"/>
              </a:rPr>
            </a:br>
            <a:r>
              <a:rPr lang="en-US" sz="3200" dirty="0">
                <a:solidFill>
                  <a:srgbClr val="FF0000"/>
                </a:solidFill>
                <a:latin typeface="+mn-lt"/>
              </a:rPr>
              <a:t>Functional ovarian cysts</a:t>
            </a:r>
            <a:br>
              <a:rPr lang="en-US" dirty="0"/>
            </a:br>
            <a:endParaRPr lang="ar-IQ" dirty="0"/>
          </a:p>
        </p:txBody>
      </p:sp>
      <p:sp>
        <p:nvSpPr>
          <p:cNvPr id="3" name="Content Placeholder 2">
            <a:extLst>
              <a:ext uri="{FF2B5EF4-FFF2-40B4-BE49-F238E27FC236}">
                <a16:creationId xmlns:a16="http://schemas.microsoft.com/office/drawing/2014/main" id="{89FB5E5B-43F3-4018-A64D-9907B11BBB14}"/>
              </a:ext>
            </a:extLst>
          </p:cNvPr>
          <p:cNvSpPr>
            <a:spLocks noGrp="1"/>
          </p:cNvSpPr>
          <p:nvPr>
            <p:ph idx="1"/>
          </p:nvPr>
        </p:nvSpPr>
        <p:spPr>
          <a:xfrm>
            <a:off x="0" y="953261"/>
            <a:ext cx="12192000" cy="4351338"/>
          </a:xfrm>
        </p:spPr>
        <p:txBody>
          <a:bodyPr>
            <a:noAutofit/>
          </a:bodyPr>
          <a:lstStyle/>
          <a:p>
            <a:pPr algn="just"/>
            <a:r>
              <a:rPr lang="en-US" b="1" dirty="0"/>
              <a:t>This group of ovarian cysts includes follicular, corpus luteal and theca luteal cysts . </a:t>
            </a:r>
          </a:p>
          <a:p>
            <a:pPr algn="just"/>
            <a:endParaRPr lang="en-US" b="1" dirty="0"/>
          </a:p>
          <a:p>
            <a:pPr marL="0" indent="0" algn="just">
              <a:buNone/>
            </a:pPr>
            <a:r>
              <a:rPr lang="en-US" b="1" u="sng" dirty="0">
                <a:solidFill>
                  <a:srgbClr val="FF0000"/>
                </a:solidFill>
              </a:rPr>
              <a:t>Follicular cyst</a:t>
            </a:r>
          </a:p>
          <a:p>
            <a:pPr algn="just"/>
            <a:endParaRPr lang="en-US" b="1" dirty="0"/>
          </a:p>
          <a:p>
            <a:pPr algn="just"/>
            <a:r>
              <a:rPr lang="en-US" b="1" dirty="0"/>
              <a:t>diagnosis is made when the cyst measures more than 3 cm (normal ovulatory follicles measure up to 2.5 cm). They rarely grow larger than 10 cm and appear as simple unilocular cysts on ultrasound .</a:t>
            </a:r>
          </a:p>
          <a:p>
            <a:pPr algn="just"/>
            <a:r>
              <a:rPr lang="en-US" b="1" dirty="0"/>
              <a:t>Management depends on symptoms: if asymptomatic, the patient can be reassured and a repeat USS performed to check resolution or non-enlargement and thereafter the patient can be discharged; if symptomatic, she can be booked for laparoscopic cystectomy if necessary.</a:t>
            </a:r>
          </a:p>
        </p:txBody>
      </p:sp>
    </p:spTree>
    <p:extLst>
      <p:ext uri="{BB962C8B-B14F-4D97-AF65-F5344CB8AC3E}">
        <p14:creationId xmlns:p14="http://schemas.microsoft.com/office/powerpoint/2010/main" val="38319761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85ADA3-6D8E-406E-AB4D-FF014A44A667}"/>
              </a:ext>
            </a:extLst>
          </p:cNvPr>
          <p:cNvSpPr>
            <a:spLocks noGrp="1"/>
          </p:cNvSpPr>
          <p:nvPr>
            <p:ph idx="1"/>
          </p:nvPr>
        </p:nvSpPr>
        <p:spPr>
          <a:xfrm>
            <a:off x="0" y="-177283"/>
            <a:ext cx="12192000" cy="5775649"/>
          </a:xfrm>
        </p:spPr>
        <p:txBody>
          <a:bodyPr>
            <a:normAutofit/>
          </a:bodyPr>
          <a:lstStyle/>
          <a:p>
            <a:pPr algn="just"/>
            <a:endParaRPr lang="en-US" b="1" dirty="0"/>
          </a:p>
          <a:p>
            <a:pPr marL="0" indent="0" algn="just">
              <a:buNone/>
            </a:pPr>
            <a:r>
              <a:rPr lang="en-US" b="1" u="sng" dirty="0">
                <a:solidFill>
                  <a:srgbClr val="FF0000"/>
                </a:solidFill>
              </a:rPr>
              <a:t>Corpus luteal cysts</a:t>
            </a:r>
          </a:p>
          <a:p>
            <a:pPr algn="just"/>
            <a:r>
              <a:rPr lang="en-US" b="1" dirty="0"/>
              <a:t>occur following ovulation and may present with pain due to rupture or </a:t>
            </a:r>
            <a:r>
              <a:rPr lang="en-US" b="1" dirty="0" err="1"/>
              <a:t>haemorrhage</a:t>
            </a:r>
            <a:r>
              <a:rPr lang="en-US" b="1" dirty="0"/>
              <a:t>, typically late in the menstrual cycle. Treatment is expectant, with analgesia. </a:t>
            </a:r>
          </a:p>
          <a:p>
            <a:pPr algn="just"/>
            <a:r>
              <a:rPr lang="en-US" b="1" dirty="0"/>
              <a:t>Occasionally, surgery may be necessary if there has been significant bleeding to wash out the pelvis and perform an ovarian cystectomy.</a:t>
            </a:r>
          </a:p>
          <a:p>
            <a:pPr algn="just"/>
            <a:endParaRPr lang="en-US" b="1" dirty="0"/>
          </a:p>
          <a:p>
            <a:pPr marL="0" indent="0" algn="just">
              <a:buNone/>
            </a:pPr>
            <a:r>
              <a:rPr lang="en-US" b="1" u="sng" dirty="0">
                <a:solidFill>
                  <a:srgbClr val="FF0000"/>
                </a:solidFill>
              </a:rPr>
              <a:t>Theca luteal cysts</a:t>
            </a:r>
          </a:p>
          <a:p>
            <a:pPr algn="just"/>
            <a:r>
              <a:rPr lang="en-US" b="1" dirty="0"/>
              <a:t>are associated with pregnancy, particularly multiple pregnancy, and are often diagnosed incidentally at routine ultrasound. They are often bilateral. Most resolve spontaneously during pregnancy.</a:t>
            </a:r>
            <a:endParaRPr lang="ar-IQ" b="1" dirty="0"/>
          </a:p>
          <a:p>
            <a:endParaRPr lang="ar-IQ" dirty="0"/>
          </a:p>
        </p:txBody>
      </p:sp>
    </p:spTree>
    <p:extLst>
      <p:ext uri="{BB962C8B-B14F-4D97-AF65-F5344CB8AC3E}">
        <p14:creationId xmlns:p14="http://schemas.microsoft.com/office/powerpoint/2010/main" val="2835340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51465-06D9-4279-8387-E8A413457D63}"/>
              </a:ext>
            </a:extLst>
          </p:cNvPr>
          <p:cNvSpPr>
            <a:spLocks noGrp="1"/>
          </p:cNvSpPr>
          <p:nvPr>
            <p:ph type="title"/>
          </p:nvPr>
        </p:nvSpPr>
        <p:spPr>
          <a:xfrm>
            <a:off x="-66870" y="18255"/>
            <a:ext cx="10515600" cy="1325563"/>
          </a:xfrm>
        </p:spPr>
        <p:txBody>
          <a:bodyPr>
            <a:normAutofit/>
          </a:bodyPr>
          <a:lstStyle/>
          <a:p>
            <a:r>
              <a:rPr lang="en-US" sz="3200" dirty="0">
                <a:solidFill>
                  <a:srgbClr val="FF0000"/>
                </a:solidFill>
                <a:latin typeface="+mn-lt"/>
              </a:rPr>
              <a:t>Inflammatory ovarian cysts</a:t>
            </a:r>
            <a:br>
              <a:rPr lang="en-US" sz="3200" dirty="0">
                <a:solidFill>
                  <a:srgbClr val="FF0000"/>
                </a:solidFill>
                <a:latin typeface="+mn-lt"/>
              </a:rPr>
            </a:br>
            <a:endParaRPr lang="ar-IQ" sz="3200" dirty="0">
              <a:solidFill>
                <a:srgbClr val="FF0000"/>
              </a:solidFill>
              <a:latin typeface="+mn-lt"/>
            </a:endParaRPr>
          </a:p>
        </p:txBody>
      </p:sp>
      <p:sp>
        <p:nvSpPr>
          <p:cNvPr id="3" name="Content Placeholder 2">
            <a:extLst>
              <a:ext uri="{FF2B5EF4-FFF2-40B4-BE49-F238E27FC236}">
                <a16:creationId xmlns:a16="http://schemas.microsoft.com/office/drawing/2014/main" id="{CAD8F22D-CE3E-4E72-8600-E2ADB37EF7B7}"/>
              </a:ext>
            </a:extLst>
          </p:cNvPr>
          <p:cNvSpPr>
            <a:spLocks noGrp="1"/>
          </p:cNvSpPr>
          <p:nvPr>
            <p:ph idx="1"/>
          </p:nvPr>
        </p:nvSpPr>
        <p:spPr>
          <a:xfrm>
            <a:off x="0" y="1259632"/>
            <a:ext cx="12192000" cy="5421085"/>
          </a:xfrm>
        </p:spPr>
        <p:txBody>
          <a:bodyPr>
            <a:normAutofit/>
          </a:bodyPr>
          <a:lstStyle/>
          <a:p>
            <a:pPr algn="just"/>
            <a:r>
              <a:rPr lang="en-US" b="1" dirty="0"/>
              <a:t>The inflammatory mass may involve the tube, ovary and bowel and can be described on imaging as a mass or an abscess. Occasionally, the </a:t>
            </a:r>
            <a:r>
              <a:rPr lang="en-US" b="1" dirty="0" err="1"/>
              <a:t>tuboovarian</a:t>
            </a:r>
            <a:r>
              <a:rPr lang="en-US" b="1" dirty="0"/>
              <a:t> mass can develop from other infective causes, for example appendicitis or diverticular disease.</a:t>
            </a:r>
          </a:p>
          <a:p>
            <a:pPr algn="just"/>
            <a:r>
              <a:rPr lang="en-US" b="1" dirty="0"/>
              <a:t>treatment may include antibiotics, surgical drainage or excision. Definitive surgery is usually deferred until after the acute infection has resolved, due to the risks of perioperative systemic infection and bleeding from handling acutely inflamed and infected tissue.</a:t>
            </a:r>
            <a:endParaRPr lang="ar-IQ" b="1" dirty="0"/>
          </a:p>
        </p:txBody>
      </p:sp>
    </p:spTree>
    <p:extLst>
      <p:ext uri="{BB962C8B-B14F-4D97-AF65-F5344CB8AC3E}">
        <p14:creationId xmlns:p14="http://schemas.microsoft.com/office/powerpoint/2010/main" val="2843549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4285</TotalTime>
  <Words>2923</Words>
  <Application>Microsoft Office PowerPoint</Application>
  <PresentationFormat>Widescreen</PresentationFormat>
  <Paragraphs>148</Paragraphs>
  <Slides>36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Arial</vt:lpstr>
      <vt:lpstr>Britannic Bold</vt:lpstr>
      <vt:lpstr>Calibri</vt:lpstr>
      <vt:lpstr>Calibri Light</vt:lpstr>
      <vt:lpstr>Times New Roman</vt:lpstr>
      <vt:lpstr>Office Theme</vt:lpstr>
      <vt:lpstr>PowerPoint Presentation</vt:lpstr>
      <vt:lpstr>PowerPoint Presentation</vt:lpstr>
      <vt:lpstr>LO1 Benign and malignant diseases of the ovary Benign diseases of the ovary </vt:lpstr>
      <vt:lpstr>Diagnosis </vt:lpstr>
      <vt:lpstr>PowerPoint Presentation</vt:lpstr>
      <vt:lpstr>LO 2 Ovarian torsion </vt:lpstr>
      <vt:lpstr>LO 3 Functional ovarian cysts </vt:lpstr>
      <vt:lpstr>PowerPoint Presentation</vt:lpstr>
      <vt:lpstr>Inflammatory ovarian cysts </vt:lpstr>
      <vt:lpstr>LO 4 Germ cell tumours </vt:lpstr>
      <vt:lpstr>Epithelial tumours </vt:lpstr>
      <vt:lpstr>Torsion of a dermoid cyst at laparotomy</vt:lpstr>
      <vt:lpstr>PowerPoint Presentation</vt:lpstr>
      <vt:lpstr>LO 5 Ovarian cancers </vt:lpstr>
      <vt:lpstr>Classification of ovarian cancer</vt:lpstr>
      <vt:lpstr>Epithelial tumours </vt:lpstr>
      <vt:lpstr>PowerPoint Presentation</vt:lpstr>
      <vt:lpstr>Aetiology and risk factors:</vt:lpstr>
      <vt:lpstr>Genetic factors in ovarian cancer </vt:lpstr>
      <vt:lpstr>Screening </vt:lpstr>
      <vt:lpstr>Clinical features </vt:lpstr>
      <vt:lpstr>Diagnosis and investigations </vt:lpstr>
      <vt:lpstr>PowerPoint Presentation</vt:lpstr>
      <vt:lpstr>Staging:</vt:lpstr>
      <vt:lpstr>Advanced ovarian cancer illustrating diaphragmatic peritoneal disease</vt:lpstr>
      <vt:lpstr>Management </vt:lpstr>
      <vt:lpstr>PowerPoint Presentation</vt:lpstr>
      <vt:lpstr>PowerPoint Presentation</vt:lpstr>
      <vt:lpstr>PowerPoint Presentation</vt:lpstr>
      <vt:lpstr>Prognosis </vt:lpstr>
      <vt:lpstr>LO 6 Sex cord stromal tumours </vt:lpstr>
      <vt:lpstr>Clinical features </vt:lpstr>
      <vt:lpstr>Treatment </vt:lpstr>
      <vt:lpstr>Germ cell tumours </vt:lpstr>
      <vt:lpstr>Treatment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Reproductive system Tumors</dc:title>
  <dc:creator>hp</dc:creator>
  <cp:lastModifiedBy>karam basil</cp:lastModifiedBy>
  <cp:revision>115</cp:revision>
  <dcterms:created xsi:type="dcterms:W3CDTF">2021-02-23T16:07:52Z</dcterms:created>
  <dcterms:modified xsi:type="dcterms:W3CDTF">2022-04-09T13:16:57Z</dcterms:modified>
</cp:coreProperties>
</file>